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4"/>
  </p:notesMasterIdLst>
  <p:sldIdLst>
    <p:sldId id="313" r:id="rId2"/>
    <p:sldId id="381" r:id="rId3"/>
    <p:sldId id="339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436" r:id="rId59"/>
    <p:sldId id="437" r:id="rId60"/>
    <p:sldId id="438" r:id="rId61"/>
    <p:sldId id="439" r:id="rId62"/>
    <p:sldId id="440" r:id="rId63"/>
    <p:sldId id="441" r:id="rId64"/>
    <p:sldId id="442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450" r:id="rId73"/>
  </p:sldIdLst>
  <p:sldSz cx="12192000" cy="6858000"/>
  <p:notesSz cx="6858000" cy="9144000"/>
  <p:embeddedFontLst>
    <p:embeddedFont>
      <p:font typeface="Roboto Condensed" panose="020B0604020202020204" charset="0"/>
      <p:regular r:id="rId75"/>
      <p:bold r:id="rId76"/>
      <p:italic r:id="rId77"/>
      <p:boldItalic r:id="rId78"/>
    </p:embeddedFont>
    <p:embeddedFont>
      <p:font typeface="Cambria Math" panose="02040503050406030204" pitchFamily="18" charset="0"/>
      <p:regular r:id="rId79"/>
    </p:embeddedFont>
    <p:embeddedFont>
      <p:font typeface="Segoe UI Black" panose="020B0A02040204020203" pitchFamily="34" charset="0"/>
      <p:bold r:id="rId80"/>
      <p:boldItalic r:id="rId81"/>
    </p:embeddedFont>
    <p:embeddedFont>
      <p:font typeface="Wingdings 3" panose="05040102010807070707" pitchFamily="18" charset="2"/>
      <p:regular r:id="rId82"/>
    </p:embeddedFont>
    <p:embeddedFont>
      <p:font typeface="Shruti" panose="020B0502040204020203" pitchFamily="34" charset="0"/>
      <p:regular r:id="rId83"/>
      <p:bold r:id="rId84"/>
    </p:embeddedFont>
    <p:embeddedFont>
      <p:font typeface="Cambria" panose="02040503050406030204" pitchFamily="18" charset="0"/>
      <p:regular r:id="rId85"/>
      <p:bold r:id="rId86"/>
      <p:italic r:id="rId87"/>
      <p:boldItalic r:id="rId88"/>
    </p:embeddedFont>
    <p:embeddedFont>
      <p:font typeface="Roboto Condensed Light" panose="020B0604020202020204" charset="0"/>
      <p:regular r:id="rId89"/>
      <p: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D/X1dARzAFhn6OYO0iU+g==" hashData="EOr/Fs21FfQWHHGJVVBn09pZW9oxU93ostkRQCEQeqhszzZUbcAg3p6lYLq195Z0jhd7x0Mx0dDEXNQRJIZs2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2D3"/>
    <a:srgbClr val="0D48A2"/>
    <a:srgbClr val="1D6BEB"/>
    <a:srgbClr val="45C4FD"/>
    <a:srgbClr val="058EDE"/>
    <a:srgbClr val="077BCE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708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font" Target="fonts/font16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9.fntdata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5DCF0-7496-4D27-8C50-108FC9A3F267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</dgm:pt>
    <dgm:pt modelId="{1E020199-B64A-4FB0-98A3-1E258862012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Draw all the </a:t>
          </a:r>
          <a:r>
            <a:rPr lang="en-US" sz="2500" dirty="0" smtClean="0">
              <a:solidFill>
                <a:srgbClr val="002060"/>
              </a:solidFill>
            </a:rPr>
            <a:t>curves</a:t>
          </a:r>
          <a:r>
            <a:rPr lang="en-US" sz="2500" dirty="0" smtClean="0">
              <a:solidFill>
                <a:schemeClr val="bg1"/>
              </a:solidFill>
            </a:rPr>
            <a:t> and </a:t>
          </a:r>
          <a:r>
            <a:rPr lang="en-US" sz="2500" dirty="0" smtClean="0">
              <a:solidFill>
                <a:srgbClr val="002060"/>
              </a:solidFill>
            </a:rPr>
            <a:t>identify</a:t>
          </a:r>
          <a:r>
            <a:rPr lang="en-US" sz="2500" dirty="0" smtClean="0">
              <a:solidFill>
                <a:schemeClr val="bg1"/>
              </a:solidFill>
            </a:rPr>
            <a:t> required region.</a:t>
          </a:r>
          <a:endParaRPr lang="en-US" sz="2500" dirty="0">
            <a:solidFill>
              <a:schemeClr val="bg1"/>
            </a:solidFill>
          </a:endParaRPr>
        </a:p>
      </dgm:t>
    </dgm:pt>
    <dgm:pt modelId="{7B39FAAC-1B07-4B0B-BDE1-BA43481C0734}" type="par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F9C475A-4C6D-44D7-9D7E-82118533903E}" type="sib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763A0D-2794-49B0-A3AC-D17B6B04CFAB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Find the point(s) of </a:t>
          </a:r>
          <a:r>
            <a:rPr lang="en-US" sz="2500" dirty="0" smtClean="0">
              <a:solidFill>
                <a:srgbClr val="002060"/>
              </a:solidFill>
            </a:rPr>
            <a:t>intersection</a:t>
          </a:r>
          <a:r>
            <a:rPr lang="en-US" sz="2500" dirty="0" smtClean="0">
              <a:solidFill>
                <a:schemeClr val="bg1"/>
              </a:solidFill>
            </a:rPr>
            <a:t> of all the curves if required.</a:t>
          </a:r>
          <a:endParaRPr lang="en-US" sz="2500" dirty="0">
            <a:solidFill>
              <a:schemeClr val="bg1"/>
            </a:solidFill>
          </a:endParaRPr>
        </a:p>
      </dgm:t>
    </dgm:pt>
    <dgm:pt modelId="{6A43EBCD-DAC3-4291-83D6-3280ADAC75E3}" type="par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9AA34A2-9821-4F16-9159-810A603B2F51}" type="sib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6CEB5C7-D791-423B-BF37-F0F9D478D7EE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Take the </a:t>
          </a:r>
          <a:r>
            <a:rPr lang="en-US" sz="2500" dirty="0" smtClean="0">
              <a:solidFill>
                <a:srgbClr val="002060"/>
              </a:solidFill>
            </a:rPr>
            <a:t>strip</a:t>
          </a:r>
          <a:r>
            <a:rPr lang="en-US" sz="2500" dirty="0" smtClean="0">
              <a:solidFill>
                <a:schemeClr val="bg1"/>
              </a:solidFill>
            </a:rPr>
            <a:t> parallel to x-axis or y-axis.</a:t>
          </a:r>
          <a:endParaRPr lang="en-US" sz="2500" dirty="0">
            <a:solidFill>
              <a:schemeClr val="bg1"/>
            </a:solidFill>
          </a:endParaRPr>
        </a:p>
      </dgm:t>
    </dgm:pt>
    <dgm:pt modelId="{BB24ADC4-90E0-4CA4-9BE8-C731120C397E}" type="parTrans" cxnId="{10311661-8DAB-4231-94DC-AA6EA41DA0F2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16EC629-7220-443F-87EE-0975588CD80E}" type="sibTrans" cxnId="{10311661-8DAB-4231-94DC-AA6EA41DA0F2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4AE14F5-61FB-4D4D-A2DB-816C25A443E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If required then </a:t>
          </a:r>
          <a:r>
            <a:rPr lang="en-US" sz="2500" dirty="0" smtClean="0">
              <a:solidFill>
                <a:srgbClr val="002060"/>
              </a:solidFill>
            </a:rPr>
            <a:t>divide</a:t>
          </a:r>
          <a:r>
            <a:rPr lang="en-US" sz="2500" dirty="0" smtClean="0">
              <a:solidFill>
                <a:schemeClr val="bg1"/>
              </a:solidFill>
            </a:rPr>
            <a:t> the region into two parts.</a:t>
          </a:r>
          <a:endParaRPr lang="en-US" sz="2500" dirty="0">
            <a:solidFill>
              <a:schemeClr val="bg1"/>
            </a:solidFill>
          </a:endParaRPr>
        </a:p>
      </dgm:t>
    </dgm:pt>
    <dgm:pt modelId="{EB5271C3-520F-4424-A3A3-9445E865B4B7}" type="par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7084B07-B78A-4CC2-A94F-8B52813B6007}" type="sib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2D2337-C279-4974-8F30-92594D7184A1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Find </a:t>
          </a:r>
          <a:r>
            <a:rPr lang="en-US" sz="2500" dirty="0" smtClean="0">
              <a:solidFill>
                <a:srgbClr val="002060"/>
              </a:solidFill>
            </a:rPr>
            <a:t>limits</a:t>
          </a:r>
          <a:r>
            <a:rPr lang="en-US" sz="2500" dirty="0" smtClean="0">
              <a:solidFill>
                <a:schemeClr val="bg1"/>
              </a:solidFill>
            </a:rPr>
            <a:t> of </a:t>
          </a:r>
          <a:r>
            <a:rPr lang="en-US" sz="2500" dirty="0" smtClean="0">
              <a:solidFill>
                <a:srgbClr val="002060"/>
              </a:solidFill>
            </a:rPr>
            <a:t>inner</a:t>
          </a:r>
          <a:r>
            <a:rPr lang="en-US" sz="2500" dirty="0" smtClean="0">
              <a:solidFill>
                <a:schemeClr val="bg1"/>
              </a:solidFill>
            </a:rPr>
            <a:t> integral from the </a:t>
          </a:r>
          <a:r>
            <a:rPr lang="en-US" sz="2500" dirty="0" smtClean="0">
              <a:solidFill>
                <a:srgbClr val="002060"/>
              </a:solidFill>
            </a:rPr>
            <a:t>strip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2D8F0768-F3E9-4216-B37F-1A3D4161789B}" type="par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D97E2711-E5B0-47C9-813B-576322A9CC5E}" type="sib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E5FFFD21-98ED-4123-B14F-0BF3491F74A1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Find </a:t>
          </a:r>
          <a:r>
            <a:rPr lang="en-US" sz="2500" dirty="0" smtClean="0">
              <a:solidFill>
                <a:srgbClr val="002060"/>
              </a:solidFill>
            </a:rPr>
            <a:t>limits</a:t>
          </a:r>
          <a:r>
            <a:rPr lang="en-US" sz="2500" dirty="0" smtClean="0">
              <a:solidFill>
                <a:schemeClr val="bg1"/>
              </a:solidFill>
            </a:rPr>
            <a:t> of </a:t>
          </a:r>
          <a:r>
            <a:rPr lang="en-US" sz="2500" dirty="0" smtClean="0">
              <a:solidFill>
                <a:srgbClr val="002060"/>
              </a:solidFill>
            </a:rPr>
            <a:t>outer</a:t>
          </a:r>
          <a:r>
            <a:rPr lang="en-US" sz="2500" dirty="0" smtClean="0">
              <a:solidFill>
                <a:schemeClr val="bg1"/>
              </a:solidFill>
            </a:rPr>
            <a:t> integral from </a:t>
          </a:r>
          <a:r>
            <a:rPr lang="en-US" sz="2500" dirty="0" smtClean="0">
              <a:solidFill>
                <a:srgbClr val="002060"/>
              </a:solidFill>
            </a:rPr>
            <a:t>axis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E7854D5F-938E-4760-9EEA-97B237155C41}" type="par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406FB536-46BE-49BE-A337-2DD554DADB08}" type="sib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5D988033-CCAC-4BEA-B14F-4B617C41B06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Calculate the example as the example of </a:t>
          </a:r>
          <a:r>
            <a:rPr lang="en-US" sz="2500" dirty="0" smtClean="0">
              <a:solidFill>
                <a:srgbClr val="002060"/>
              </a:solidFill>
            </a:rPr>
            <a:t>double</a:t>
          </a:r>
          <a:r>
            <a:rPr lang="en-US" sz="2500" dirty="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integrals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22FDF5BA-EFDD-444E-9F14-BCD2F12F6C83}" type="par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1C4DE17-4306-406C-94B3-9C96985C1DBF}" type="sib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1DE6EA3-65B5-4FD7-BFC3-8A2BE16380AB}" type="pres">
      <dgm:prSet presAssocID="{9465DCF0-7496-4D27-8C50-108FC9A3F267}" presName="Name0" presStyleCnt="0">
        <dgm:presLayoutVars>
          <dgm:chMax val="7"/>
          <dgm:chPref val="7"/>
          <dgm:dir/>
        </dgm:presLayoutVars>
      </dgm:prSet>
      <dgm:spPr/>
    </dgm:pt>
    <dgm:pt modelId="{973AB922-76C7-4729-B1CA-C1FCEA7FACE1}" type="pres">
      <dgm:prSet presAssocID="{9465DCF0-7496-4D27-8C50-108FC9A3F267}" presName="Name1" presStyleCnt="0"/>
      <dgm:spPr/>
    </dgm:pt>
    <dgm:pt modelId="{D78F2783-C2CC-4BC6-9AC1-81AC25EE3538}" type="pres">
      <dgm:prSet presAssocID="{9465DCF0-7496-4D27-8C50-108FC9A3F267}" presName="cycle" presStyleCnt="0"/>
      <dgm:spPr/>
    </dgm:pt>
    <dgm:pt modelId="{CF82D664-C5C6-4706-8EA6-41A5A42EFA29}" type="pres">
      <dgm:prSet presAssocID="{9465DCF0-7496-4D27-8C50-108FC9A3F267}" presName="srcNode" presStyleLbl="node1" presStyleIdx="0" presStyleCnt="7"/>
      <dgm:spPr/>
    </dgm:pt>
    <dgm:pt modelId="{6F66A88D-723A-4451-9AE2-A66920F2396C}" type="pres">
      <dgm:prSet presAssocID="{9465DCF0-7496-4D27-8C50-108FC9A3F267}" presName="conn" presStyleLbl="parChTrans1D2" presStyleIdx="0" presStyleCnt="1"/>
      <dgm:spPr/>
      <dgm:t>
        <a:bodyPr/>
        <a:lstStyle/>
        <a:p>
          <a:endParaRPr lang="en-US"/>
        </a:p>
      </dgm:t>
    </dgm:pt>
    <dgm:pt modelId="{2371D2BB-3056-4472-A3E2-924D75F3345C}" type="pres">
      <dgm:prSet presAssocID="{9465DCF0-7496-4D27-8C50-108FC9A3F267}" presName="extraNode" presStyleLbl="node1" presStyleIdx="0" presStyleCnt="7"/>
      <dgm:spPr/>
    </dgm:pt>
    <dgm:pt modelId="{681E457F-6D46-4659-92A9-66F5E399390B}" type="pres">
      <dgm:prSet presAssocID="{9465DCF0-7496-4D27-8C50-108FC9A3F267}" presName="dstNode" presStyleLbl="node1" presStyleIdx="0" presStyleCnt="7"/>
      <dgm:spPr/>
    </dgm:pt>
    <dgm:pt modelId="{8C5F754A-D48D-4C1C-9813-D4BC7CC5056D}" type="pres">
      <dgm:prSet presAssocID="{1E020199-B64A-4FB0-98A3-1E2588620125}" presName="text_1" presStyleLbl="node1" presStyleIdx="0" presStyleCnt="7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6D12B102-0B8D-49A0-8A90-81AE48BE504F}" type="pres">
      <dgm:prSet presAssocID="{1E020199-B64A-4FB0-98A3-1E2588620125}" presName="accent_1" presStyleCnt="0"/>
      <dgm:spPr/>
    </dgm:pt>
    <dgm:pt modelId="{9D80E4B0-E436-4993-9C4E-8C3700BCB193}" type="pres">
      <dgm:prSet presAssocID="{1E020199-B64A-4FB0-98A3-1E2588620125}" presName="accentRepeatNode" presStyleLbl="solidFgAcc1" presStyleIdx="0" presStyleCnt="7"/>
      <dgm:spPr>
        <a:prstGeom prst="cloudCallout">
          <a:avLst/>
        </a:prstGeom>
      </dgm:spPr>
      <dgm:t>
        <a:bodyPr/>
        <a:lstStyle/>
        <a:p>
          <a:endParaRPr lang="en-US"/>
        </a:p>
      </dgm:t>
    </dgm:pt>
    <dgm:pt modelId="{ADE277CB-3695-4D7D-9FFB-450B66C38D46}" type="pres">
      <dgm:prSet presAssocID="{8D763A0D-2794-49B0-A3AC-D17B6B04CFA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A7C7D-531E-48BC-9301-5C7CA3B7E062}" type="pres">
      <dgm:prSet presAssocID="{8D763A0D-2794-49B0-A3AC-D17B6B04CFAB}" presName="accent_2" presStyleCnt="0"/>
      <dgm:spPr/>
    </dgm:pt>
    <dgm:pt modelId="{55A1B0B9-3CE3-4BAD-B5F7-1C2E9F488B80}" type="pres">
      <dgm:prSet presAssocID="{8D763A0D-2794-49B0-A3AC-D17B6B04CFAB}" presName="accentRepeatNode" presStyleLbl="solidFgAcc1" presStyleIdx="1" presStyleCnt="7"/>
      <dgm:spPr>
        <a:prstGeom prst="cloudCallout">
          <a:avLst/>
        </a:prstGeom>
      </dgm:spPr>
    </dgm:pt>
    <dgm:pt modelId="{3D4DDD36-B95E-4C07-9817-1D3BE4413AF5}" type="pres">
      <dgm:prSet presAssocID="{36CEB5C7-D791-423B-BF37-F0F9D478D7EE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D0A3C-161A-4ED7-80F6-A834F361B581}" type="pres">
      <dgm:prSet presAssocID="{36CEB5C7-D791-423B-BF37-F0F9D478D7EE}" presName="accent_3" presStyleCnt="0"/>
      <dgm:spPr/>
    </dgm:pt>
    <dgm:pt modelId="{4B4450A9-05EB-4BFC-8239-B20F3CEED064}" type="pres">
      <dgm:prSet presAssocID="{36CEB5C7-D791-423B-BF37-F0F9D478D7EE}" presName="accentRepeatNode" presStyleLbl="solidFgAcc1" presStyleIdx="2" presStyleCnt="7"/>
      <dgm:spPr>
        <a:prstGeom prst="cloudCallout">
          <a:avLst/>
        </a:prstGeom>
      </dgm:spPr>
    </dgm:pt>
    <dgm:pt modelId="{D4720645-3753-4F99-BC7A-D026ED3A4228}" type="pres">
      <dgm:prSet presAssocID="{34AE14F5-61FB-4D4D-A2DB-816C25A443E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7D78E-09CF-4928-B85E-71DFCB9B5669}" type="pres">
      <dgm:prSet presAssocID="{34AE14F5-61FB-4D4D-A2DB-816C25A443E9}" presName="accent_4" presStyleCnt="0"/>
      <dgm:spPr/>
    </dgm:pt>
    <dgm:pt modelId="{AA7E9453-7683-49C8-914F-71094AD4CF59}" type="pres">
      <dgm:prSet presAssocID="{34AE14F5-61FB-4D4D-A2DB-816C25A443E9}" presName="accentRepeatNode" presStyleLbl="solidFgAcc1" presStyleIdx="3" presStyleCnt="7"/>
      <dgm:spPr>
        <a:prstGeom prst="cloudCallout">
          <a:avLst/>
        </a:prstGeom>
      </dgm:spPr>
    </dgm:pt>
    <dgm:pt modelId="{B0CAD953-F371-4794-968D-49F754F8D524}" type="pres">
      <dgm:prSet presAssocID="{8D2D2337-C279-4974-8F30-92594D7184A1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8156F7-D57A-4ABE-B730-551AD57B9C97}" type="pres">
      <dgm:prSet presAssocID="{8D2D2337-C279-4974-8F30-92594D7184A1}" presName="accent_5" presStyleCnt="0"/>
      <dgm:spPr/>
    </dgm:pt>
    <dgm:pt modelId="{A1F92455-A223-48BD-8B94-BB99D9672534}" type="pres">
      <dgm:prSet presAssocID="{8D2D2337-C279-4974-8F30-92594D7184A1}" presName="accentRepeatNode" presStyleLbl="solidFgAcc1" presStyleIdx="4" presStyleCnt="7"/>
      <dgm:spPr>
        <a:prstGeom prst="cloudCallout">
          <a:avLst/>
        </a:prstGeom>
      </dgm:spPr>
    </dgm:pt>
    <dgm:pt modelId="{DDBD99F3-69F9-4367-B548-53215EA91356}" type="pres">
      <dgm:prSet presAssocID="{E5FFFD21-98ED-4123-B14F-0BF3491F74A1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3961F9-7566-40BB-976B-34E5DDA60206}" type="pres">
      <dgm:prSet presAssocID="{E5FFFD21-98ED-4123-B14F-0BF3491F74A1}" presName="accent_6" presStyleCnt="0"/>
      <dgm:spPr/>
    </dgm:pt>
    <dgm:pt modelId="{9DDAF232-9411-4389-B638-7AE741836DC8}" type="pres">
      <dgm:prSet presAssocID="{E5FFFD21-98ED-4123-B14F-0BF3491F74A1}" presName="accentRepeatNode" presStyleLbl="solidFgAcc1" presStyleIdx="5" presStyleCnt="7"/>
      <dgm:spPr>
        <a:prstGeom prst="cloudCallout">
          <a:avLst/>
        </a:prstGeom>
      </dgm:spPr>
    </dgm:pt>
    <dgm:pt modelId="{E7E4F3E5-FBBC-4217-B41C-67547A641083}" type="pres">
      <dgm:prSet presAssocID="{5D988033-CCAC-4BEA-B14F-4B617C41B06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E1D76-8587-4701-88B7-A48BB36A0F24}" type="pres">
      <dgm:prSet presAssocID="{5D988033-CCAC-4BEA-B14F-4B617C41B063}" presName="accent_7" presStyleCnt="0"/>
      <dgm:spPr/>
    </dgm:pt>
    <dgm:pt modelId="{FEA83A75-C6E3-4838-AF98-1B297AA0AC4A}" type="pres">
      <dgm:prSet presAssocID="{5D988033-CCAC-4BEA-B14F-4B617C41B063}" presName="accentRepeatNode" presStyleLbl="solidFgAcc1" presStyleIdx="6" presStyleCnt="7"/>
      <dgm:spPr>
        <a:prstGeom prst="cloudCallout">
          <a:avLst/>
        </a:prstGeom>
      </dgm:spPr>
    </dgm:pt>
  </dgm:ptLst>
  <dgm:cxnLst>
    <dgm:cxn modelId="{7C9848E3-3F50-4008-A727-A08875BA4F4F}" type="presOf" srcId="{9465DCF0-7496-4D27-8C50-108FC9A3F267}" destId="{31DE6EA3-65B5-4FD7-BFC3-8A2BE16380AB}" srcOrd="0" destOrd="0" presId="urn:microsoft.com/office/officeart/2008/layout/VerticalCurvedList"/>
    <dgm:cxn modelId="{9419354A-80F3-45DE-9D28-AC1AE74E3C9B}" srcId="{9465DCF0-7496-4D27-8C50-108FC9A3F267}" destId="{1E020199-B64A-4FB0-98A3-1E2588620125}" srcOrd="0" destOrd="0" parTransId="{7B39FAAC-1B07-4B0B-BDE1-BA43481C0734}" sibTransId="{0F9C475A-4C6D-44D7-9D7E-82118533903E}"/>
    <dgm:cxn modelId="{60EAB7CF-5F0A-4F2C-89A3-8C0DA48C7229}" type="presOf" srcId="{1E020199-B64A-4FB0-98A3-1E2588620125}" destId="{8C5F754A-D48D-4C1C-9813-D4BC7CC5056D}" srcOrd="0" destOrd="0" presId="urn:microsoft.com/office/officeart/2008/layout/VerticalCurvedList"/>
    <dgm:cxn modelId="{840EC5A1-AA4D-48E9-AB0A-AA6FE4ABD25C}" type="presOf" srcId="{8D763A0D-2794-49B0-A3AC-D17B6B04CFAB}" destId="{ADE277CB-3695-4D7D-9FFB-450B66C38D46}" srcOrd="0" destOrd="0" presId="urn:microsoft.com/office/officeart/2008/layout/VerticalCurvedList"/>
    <dgm:cxn modelId="{260013E8-E0F3-451E-BE71-913ED1894C71}" srcId="{9465DCF0-7496-4D27-8C50-108FC9A3F267}" destId="{8D763A0D-2794-49B0-A3AC-D17B6B04CFAB}" srcOrd="1" destOrd="0" parTransId="{6A43EBCD-DAC3-4291-83D6-3280ADAC75E3}" sibTransId="{09AA34A2-9821-4F16-9159-810A603B2F51}"/>
    <dgm:cxn modelId="{4CD227AA-EDEB-4670-AFF8-D321CD9731BD}" type="presOf" srcId="{5D988033-CCAC-4BEA-B14F-4B617C41B063}" destId="{E7E4F3E5-FBBC-4217-B41C-67547A641083}" srcOrd="0" destOrd="0" presId="urn:microsoft.com/office/officeart/2008/layout/VerticalCurvedList"/>
    <dgm:cxn modelId="{F0A5B083-5FF8-45F8-8AB5-4481D26FBED3}" type="presOf" srcId="{36CEB5C7-D791-423B-BF37-F0F9D478D7EE}" destId="{3D4DDD36-B95E-4C07-9817-1D3BE4413AF5}" srcOrd="0" destOrd="0" presId="urn:microsoft.com/office/officeart/2008/layout/VerticalCurvedList"/>
    <dgm:cxn modelId="{A89BA4DB-BC75-417B-9473-2BBFC4DEDA6C}" type="presOf" srcId="{8D2D2337-C279-4974-8F30-92594D7184A1}" destId="{B0CAD953-F371-4794-968D-49F754F8D524}" srcOrd="0" destOrd="0" presId="urn:microsoft.com/office/officeart/2008/layout/VerticalCurvedList"/>
    <dgm:cxn modelId="{7DD95878-015D-41B5-A4CB-D51246B30E2D}" type="presOf" srcId="{E5FFFD21-98ED-4123-B14F-0BF3491F74A1}" destId="{DDBD99F3-69F9-4367-B548-53215EA91356}" srcOrd="0" destOrd="0" presId="urn:microsoft.com/office/officeart/2008/layout/VerticalCurvedList"/>
    <dgm:cxn modelId="{BA5A5C62-C340-4FB8-8C02-E277D2A43A5E}" srcId="{9465DCF0-7496-4D27-8C50-108FC9A3F267}" destId="{5D988033-CCAC-4BEA-B14F-4B617C41B063}" srcOrd="6" destOrd="0" parTransId="{22FDF5BA-EFDD-444E-9F14-BCD2F12F6C83}" sibTransId="{C1C4DE17-4306-406C-94B3-9C96985C1DBF}"/>
    <dgm:cxn modelId="{10311661-8DAB-4231-94DC-AA6EA41DA0F2}" srcId="{9465DCF0-7496-4D27-8C50-108FC9A3F267}" destId="{36CEB5C7-D791-423B-BF37-F0F9D478D7EE}" srcOrd="2" destOrd="0" parTransId="{BB24ADC4-90E0-4CA4-9BE8-C731120C397E}" sibTransId="{316EC629-7220-443F-87EE-0975588CD80E}"/>
    <dgm:cxn modelId="{F582CB21-BC54-42B3-83DE-046B4018CE40}" srcId="{9465DCF0-7496-4D27-8C50-108FC9A3F267}" destId="{E5FFFD21-98ED-4123-B14F-0BF3491F74A1}" srcOrd="5" destOrd="0" parTransId="{E7854D5F-938E-4760-9EEA-97B237155C41}" sibTransId="{406FB536-46BE-49BE-A337-2DD554DADB08}"/>
    <dgm:cxn modelId="{616ED8A0-F2BB-46EE-B777-12BAE14F83B3}" srcId="{9465DCF0-7496-4D27-8C50-108FC9A3F267}" destId="{8D2D2337-C279-4974-8F30-92594D7184A1}" srcOrd="4" destOrd="0" parTransId="{2D8F0768-F3E9-4216-B37F-1A3D4161789B}" sibTransId="{D97E2711-E5B0-47C9-813B-576322A9CC5E}"/>
    <dgm:cxn modelId="{79C40E24-46E1-4EC8-B03B-EED2DE53A889}" srcId="{9465DCF0-7496-4D27-8C50-108FC9A3F267}" destId="{34AE14F5-61FB-4D4D-A2DB-816C25A443E9}" srcOrd="3" destOrd="0" parTransId="{EB5271C3-520F-4424-A3A3-9445E865B4B7}" sibTransId="{C7084B07-B78A-4CC2-A94F-8B52813B6007}"/>
    <dgm:cxn modelId="{8F5D2A23-933C-4941-8736-6DEC1BCF34CD}" type="presOf" srcId="{0F9C475A-4C6D-44D7-9D7E-82118533903E}" destId="{6F66A88D-723A-4451-9AE2-A66920F2396C}" srcOrd="0" destOrd="0" presId="urn:microsoft.com/office/officeart/2008/layout/VerticalCurvedList"/>
    <dgm:cxn modelId="{1A12A29E-626F-4ECB-84C0-891B5A193F0F}" type="presOf" srcId="{34AE14F5-61FB-4D4D-A2DB-816C25A443E9}" destId="{D4720645-3753-4F99-BC7A-D026ED3A4228}" srcOrd="0" destOrd="0" presId="urn:microsoft.com/office/officeart/2008/layout/VerticalCurvedList"/>
    <dgm:cxn modelId="{B8116D8D-2B3D-4E54-854F-3C73FB44C817}" type="presParOf" srcId="{31DE6EA3-65B5-4FD7-BFC3-8A2BE16380AB}" destId="{973AB922-76C7-4729-B1CA-C1FCEA7FACE1}" srcOrd="0" destOrd="0" presId="urn:microsoft.com/office/officeart/2008/layout/VerticalCurvedList"/>
    <dgm:cxn modelId="{5FF8BCA5-00C7-42C4-9D63-773F1CB08FF0}" type="presParOf" srcId="{973AB922-76C7-4729-B1CA-C1FCEA7FACE1}" destId="{D78F2783-C2CC-4BC6-9AC1-81AC25EE3538}" srcOrd="0" destOrd="0" presId="urn:microsoft.com/office/officeart/2008/layout/VerticalCurvedList"/>
    <dgm:cxn modelId="{106521CB-EFC8-4B89-98D7-22F668FAAF32}" type="presParOf" srcId="{D78F2783-C2CC-4BC6-9AC1-81AC25EE3538}" destId="{CF82D664-C5C6-4706-8EA6-41A5A42EFA29}" srcOrd="0" destOrd="0" presId="urn:microsoft.com/office/officeart/2008/layout/VerticalCurvedList"/>
    <dgm:cxn modelId="{0F0CE714-B4CB-4C3C-B9D5-52EAC1109D03}" type="presParOf" srcId="{D78F2783-C2CC-4BC6-9AC1-81AC25EE3538}" destId="{6F66A88D-723A-4451-9AE2-A66920F2396C}" srcOrd="1" destOrd="0" presId="urn:microsoft.com/office/officeart/2008/layout/VerticalCurvedList"/>
    <dgm:cxn modelId="{01934550-09F0-4DEF-9859-311036F8840C}" type="presParOf" srcId="{D78F2783-C2CC-4BC6-9AC1-81AC25EE3538}" destId="{2371D2BB-3056-4472-A3E2-924D75F3345C}" srcOrd="2" destOrd="0" presId="urn:microsoft.com/office/officeart/2008/layout/VerticalCurvedList"/>
    <dgm:cxn modelId="{B648B273-39AE-441C-810B-C438E6DE91A0}" type="presParOf" srcId="{D78F2783-C2CC-4BC6-9AC1-81AC25EE3538}" destId="{681E457F-6D46-4659-92A9-66F5E399390B}" srcOrd="3" destOrd="0" presId="urn:microsoft.com/office/officeart/2008/layout/VerticalCurvedList"/>
    <dgm:cxn modelId="{E4791BAF-7941-4C4E-8FFE-17D823054470}" type="presParOf" srcId="{973AB922-76C7-4729-B1CA-C1FCEA7FACE1}" destId="{8C5F754A-D48D-4C1C-9813-D4BC7CC5056D}" srcOrd="1" destOrd="0" presId="urn:microsoft.com/office/officeart/2008/layout/VerticalCurvedList"/>
    <dgm:cxn modelId="{184B40E6-3642-4BB9-9813-7A0FDF74B39C}" type="presParOf" srcId="{973AB922-76C7-4729-B1CA-C1FCEA7FACE1}" destId="{6D12B102-0B8D-49A0-8A90-81AE48BE504F}" srcOrd="2" destOrd="0" presId="urn:microsoft.com/office/officeart/2008/layout/VerticalCurvedList"/>
    <dgm:cxn modelId="{7299FB5B-7EF8-41AF-9C3F-A4B270DFDBA0}" type="presParOf" srcId="{6D12B102-0B8D-49A0-8A90-81AE48BE504F}" destId="{9D80E4B0-E436-4993-9C4E-8C3700BCB193}" srcOrd="0" destOrd="0" presId="urn:microsoft.com/office/officeart/2008/layout/VerticalCurvedList"/>
    <dgm:cxn modelId="{3F2C3DC4-3DA3-4EE5-B739-C30CA3A74502}" type="presParOf" srcId="{973AB922-76C7-4729-B1CA-C1FCEA7FACE1}" destId="{ADE277CB-3695-4D7D-9FFB-450B66C38D46}" srcOrd="3" destOrd="0" presId="urn:microsoft.com/office/officeart/2008/layout/VerticalCurvedList"/>
    <dgm:cxn modelId="{C399D64A-3BD9-403F-BE06-D25FB0AC0BD5}" type="presParOf" srcId="{973AB922-76C7-4729-B1CA-C1FCEA7FACE1}" destId="{447A7C7D-531E-48BC-9301-5C7CA3B7E062}" srcOrd="4" destOrd="0" presId="urn:microsoft.com/office/officeart/2008/layout/VerticalCurvedList"/>
    <dgm:cxn modelId="{63B56399-309E-47F8-ADA0-1E699508D181}" type="presParOf" srcId="{447A7C7D-531E-48BC-9301-5C7CA3B7E062}" destId="{55A1B0B9-3CE3-4BAD-B5F7-1C2E9F488B80}" srcOrd="0" destOrd="0" presId="urn:microsoft.com/office/officeart/2008/layout/VerticalCurvedList"/>
    <dgm:cxn modelId="{2B6F2996-A2F8-43FE-B2F4-A106DD388CE0}" type="presParOf" srcId="{973AB922-76C7-4729-B1CA-C1FCEA7FACE1}" destId="{3D4DDD36-B95E-4C07-9817-1D3BE4413AF5}" srcOrd="5" destOrd="0" presId="urn:microsoft.com/office/officeart/2008/layout/VerticalCurvedList"/>
    <dgm:cxn modelId="{5D086C6D-D849-4298-BA37-97ECC5886621}" type="presParOf" srcId="{973AB922-76C7-4729-B1CA-C1FCEA7FACE1}" destId="{10FD0A3C-161A-4ED7-80F6-A834F361B581}" srcOrd="6" destOrd="0" presId="urn:microsoft.com/office/officeart/2008/layout/VerticalCurvedList"/>
    <dgm:cxn modelId="{5B58DE24-C01B-4B33-9493-6451C0D38470}" type="presParOf" srcId="{10FD0A3C-161A-4ED7-80F6-A834F361B581}" destId="{4B4450A9-05EB-4BFC-8239-B20F3CEED064}" srcOrd="0" destOrd="0" presId="urn:microsoft.com/office/officeart/2008/layout/VerticalCurvedList"/>
    <dgm:cxn modelId="{49C690B4-C7AF-4AAD-A6D6-32EAD3CB4009}" type="presParOf" srcId="{973AB922-76C7-4729-B1CA-C1FCEA7FACE1}" destId="{D4720645-3753-4F99-BC7A-D026ED3A4228}" srcOrd="7" destOrd="0" presId="urn:microsoft.com/office/officeart/2008/layout/VerticalCurvedList"/>
    <dgm:cxn modelId="{41E9BDFC-CBB4-4F2B-BD70-37F491875E01}" type="presParOf" srcId="{973AB922-76C7-4729-B1CA-C1FCEA7FACE1}" destId="{4C87D78E-09CF-4928-B85E-71DFCB9B5669}" srcOrd="8" destOrd="0" presId="urn:microsoft.com/office/officeart/2008/layout/VerticalCurvedList"/>
    <dgm:cxn modelId="{24922519-D336-4604-96C3-D359E76DE436}" type="presParOf" srcId="{4C87D78E-09CF-4928-B85E-71DFCB9B5669}" destId="{AA7E9453-7683-49C8-914F-71094AD4CF59}" srcOrd="0" destOrd="0" presId="urn:microsoft.com/office/officeart/2008/layout/VerticalCurvedList"/>
    <dgm:cxn modelId="{EF7A9694-A517-4FE7-AF86-5151BD67AE2D}" type="presParOf" srcId="{973AB922-76C7-4729-B1CA-C1FCEA7FACE1}" destId="{B0CAD953-F371-4794-968D-49F754F8D524}" srcOrd="9" destOrd="0" presId="urn:microsoft.com/office/officeart/2008/layout/VerticalCurvedList"/>
    <dgm:cxn modelId="{259C6E77-CDC0-4AB9-80A6-653EB0C1D9B6}" type="presParOf" srcId="{973AB922-76C7-4729-B1CA-C1FCEA7FACE1}" destId="{7D8156F7-D57A-4ABE-B730-551AD57B9C97}" srcOrd="10" destOrd="0" presId="urn:microsoft.com/office/officeart/2008/layout/VerticalCurvedList"/>
    <dgm:cxn modelId="{6BD4AEAF-2F22-44E7-82E5-5C3EC65235E7}" type="presParOf" srcId="{7D8156F7-D57A-4ABE-B730-551AD57B9C97}" destId="{A1F92455-A223-48BD-8B94-BB99D9672534}" srcOrd="0" destOrd="0" presId="urn:microsoft.com/office/officeart/2008/layout/VerticalCurvedList"/>
    <dgm:cxn modelId="{D74887BD-67F6-49E9-BBD1-47FC52016E34}" type="presParOf" srcId="{973AB922-76C7-4729-B1CA-C1FCEA7FACE1}" destId="{DDBD99F3-69F9-4367-B548-53215EA91356}" srcOrd="11" destOrd="0" presId="urn:microsoft.com/office/officeart/2008/layout/VerticalCurvedList"/>
    <dgm:cxn modelId="{555E52B7-0DC8-47D8-9787-98850B117325}" type="presParOf" srcId="{973AB922-76C7-4729-B1CA-C1FCEA7FACE1}" destId="{F03961F9-7566-40BB-976B-34E5DDA60206}" srcOrd="12" destOrd="0" presId="urn:microsoft.com/office/officeart/2008/layout/VerticalCurvedList"/>
    <dgm:cxn modelId="{49158F31-66BF-4644-8CE7-97DE76A5B748}" type="presParOf" srcId="{F03961F9-7566-40BB-976B-34E5DDA60206}" destId="{9DDAF232-9411-4389-B638-7AE741836DC8}" srcOrd="0" destOrd="0" presId="urn:microsoft.com/office/officeart/2008/layout/VerticalCurvedList"/>
    <dgm:cxn modelId="{8BBF34CA-355E-4EDA-A721-75EF1B60D250}" type="presParOf" srcId="{973AB922-76C7-4729-B1CA-C1FCEA7FACE1}" destId="{E7E4F3E5-FBBC-4217-B41C-67547A641083}" srcOrd="13" destOrd="0" presId="urn:microsoft.com/office/officeart/2008/layout/VerticalCurvedList"/>
    <dgm:cxn modelId="{70822C79-7BD4-463C-AD18-3DBFD6ED7FCD}" type="presParOf" srcId="{973AB922-76C7-4729-B1CA-C1FCEA7FACE1}" destId="{7FAE1D76-8587-4701-88B7-A48BB36A0F24}" srcOrd="14" destOrd="0" presId="urn:microsoft.com/office/officeart/2008/layout/VerticalCurvedList"/>
    <dgm:cxn modelId="{11305E64-691B-4003-A03A-E361845455C1}" type="presParOf" srcId="{7FAE1D76-8587-4701-88B7-A48BB36A0F24}" destId="{FEA83A75-C6E3-4838-AF98-1B297AA0AC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6A88D-723A-4451-9AE2-A66920F2396C}">
      <dsp:nvSpPr>
        <dsp:cNvPr id="0" name=""/>
        <dsp:cNvSpPr/>
      </dsp:nvSpPr>
      <dsp:spPr>
        <a:xfrm>
          <a:off x="-5429208" y="-831747"/>
          <a:ext cx="6467841" cy="6467841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F754A-D48D-4C1C-9813-D4BC7CC5056D}">
      <dsp:nvSpPr>
        <dsp:cNvPr id="0" name=""/>
        <dsp:cNvSpPr/>
      </dsp:nvSpPr>
      <dsp:spPr>
        <a:xfrm>
          <a:off x="337024" y="218405"/>
          <a:ext cx="8908817" cy="436618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Draw all the </a:t>
          </a:r>
          <a:r>
            <a:rPr lang="en-US" sz="2500" kern="1200" dirty="0" smtClean="0">
              <a:solidFill>
                <a:srgbClr val="002060"/>
              </a:solidFill>
            </a:rPr>
            <a:t>curves</a:t>
          </a:r>
          <a:r>
            <a:rPr lang="en-US" sz="2500" kern="1200" dirty="0" smtClean="0">
              <a:solidFill>
                <a:schemeClr val="bg1"/>
              </a:solidFill>
            </a:rPr>
            <a:t> and </a:t>
          </a:r>
          <a:r>
            <a:rPr lang="en-US" sz="2500" kern="1200" dirty="0" smtClean="0">
              <a:solidFill>
                <a:srgbClr val="002060"/>
              </a:solidFill>
            </a:rPr>
            <a:t>identify</a:t>
          </a:r>
          <a:r>
            <a:rPr lang="en-US" sz="2500" kern="1200" dirty="0" smtClean="0">
              <a:solidFill>
                <a:schemeClr val="bg1"/>
              </a:solidFill>
            </a:rPr>
            <a:t> required region.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358338" y="239719"/>
        <a:ext cx="8866189" cy="393990"/>
      </dsp:txXfrm>
    </dsp:sp>
    <dsp:sp modelId="{9D80E4B0-E436-4993-9C4E-8C3700BCB193}">
      <dsp:nvSpPr>
        <dsp:cNvPr id="0" name=""/>
        <dsp:cNvSpPr/>
      </dsp:nvSpPr>
      <dsp:spPr>
        <a:xfrm>
          <a:off x="64138" y="163828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E277CB-3695-4D7D-9FFB-450B66C38D46}">
      <dsp:nvSpPr>
        <dsp:cNvPr id="0" name=""/>
        <dsp:cNvSpPr/>
      </dsp:nvSpPr>
      <dsp:spPr>
        <a:xfrm>
          <a:off x="732422" y="873718"/>
          <a:ext cx="8513419" cy="4366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Find the point(s) of </a:t>
          </a:r>
          <a:r>
            <a:rPr lang="en-US" sz="2500" kern="1200" dirty="0" smtClean="0">
              <a:solidFill>
                <a:srgbClr val="002060"/>
              </a:solidFill>
            </a:rPr>
            <a:t>intersection</a:t>
          </a:r>
          <a:r>
            <a:rPr lang="en-US" sz="2500" kern="1200" dirty="0" smtClean="0">
              <a:solidFill>
                <a:schemeClr val="bg1"/>
              </a:solidFill>
            </a:rPr>
            <a:t> of all the curves if required.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32422" y="873718"/>
        <a:ext cx="8513419" cy="436618"/>
      </dsp:txXfrm>
    </dsp:sp>
    <dsp:sp modelId="{55A1B0B9-3CE3-4BAD-B5F7-1C2E9F488B80}">
      <dsp:nvSpPr>
        <dsp:cNvPr id="0" name=""/>
        <dsp:cNvSpPr/>
      </dsp:nvSpPr>
      <dsp:spPr>
        <a:xfrm>
          <a:off x="459535" y="819140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4DDD36-B95E-4C07-9817-1D3BE4413AF5}">
      <dsp:nvSpPr>
        <dsp:cNvPr id="0" name=""/>
        <dsp:cNvSpPr/>
      </dsp:nvSpPr>
      <dsp:spPr>
        <a:xfrm>
          <a:off x="949098" y="1528550"/>
          <a:ext cx="8296743" cy="43661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Take the </a:t>
          </a:r>
          <a:r>
            <a:rPr lang="en-US" sz="2500" kern="1200" dirty="0" smtClean="0">
              <a:solidFill>
                <a:srgbClr val="002060"/>
              </a:solidFill>
            </a:rPr>
            <a:t>strip</a:t>
          </a:r>
          <a:r>
            <a:rPr lang="en-US" sz="2500" kern="1200" dirty="0" smtClean="0">
              <a:solidFill>
                <a:schemeClr val="bg1"/>
              </a:solidFill>
            </a:rPr>
            <a:t> parallel to x-axis or y-axis.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949098" y="1528550"/>
        <a:ext cx="8296743" cy="436618"/>
      </dsp:txXfrm>
    </dsp:sp>
    <dsp:sp modelId="{4B4450A9-05EB-4BFC-8239-B20F3CEED064}">
      <dsp:nvSpPr>
        <dsp:cNvPr id="0" name=""/>
        <dsp:cNvSpPr/>
      </dsp:nvSpPr>
      <dsp:spPr>
        <a:xfrm>
          <a:off x="676211" y="1473973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720645-3753-4F99-BC7A-D026ED3A4228}">
      <dsp:nvSpPr>
        <dsp:cNvPr id="0" name=""/>
        <dsp:cNvSpPr/>
      </dsp:nvSpPr>
      <dsp:spPr>
        <a:xfrm>
          <a:off x="1018281" y="2183863"/>
          <a:ext cx="8227560" cy="4366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If required then </a:t>
          </a:r>
          <a:r>
            <a:rPr lang="en-US" sz="2500" kern="1200" dirty="0" smtClean="0">
              <a:solidFill>
                <a:srgbClr val="002060"/>
              </a:solidFill>
            </a:rPr>
            <a:t>divide</a:t>
          </a:r>
          <a:r>
            <a:rPr lang="en-US" sz="2500" kern="1200" dirty="0" smtClean="0">
              <a:solidFill>
                <a:schemeClr val="bg1"/>
              </a:solidFill>
            </a:rPr>
            <a:t> the region into two parts.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018281" y="2183863"/>
        <a:ext cx="8227560" cy="436618"/>
      </dsp:txXfrm>
    </dsp:sp>
    <dsp:sp modelId="{AA7E9453-7683-49C8-914F-71094AD4CF59}">
      <dsp:nvSpPr>
        <dsp:cNvPr id="0" name=""/>
        <dsp:cNvSpPr/>
      </dsp:nvSpPr>
      <dsp:spPr>
        <a:xfrm>
          <a:off x="745394" y="2129286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CAD953-F371-4794-968D-49F754F8D524}">
      <dsp:nvSpPr>
        <dsp:cNvPr id="0" name=""/>
        <dsp:cNvSpPr/>
      </dsp:nvSpPr>
      <dsp:spPr>
        <a:xfrm>
          <a:off x="949098" y="2839176"/>
          <a:ext cx="8296743" cy="4366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Find </a:t>
          </a:r>
          <a:r>
            <a:rPr lang="en-US" sz="2500" kern="1200" dirty="0" smtClean="0">
              <a:solidFill>
                <a:srgbClr val="002060"/>
              </a:solidFill>
            </a:rPr>
            <a:t>limits</a:t>
          </a:r>
          <a:r>
            <a:rPr lang="en-US" sz="2500" kern="1200" dirty="0" smtClean="0">
              <a:solidFill>
                <a:schemeClr val="bg1"/>
              </a:solidFill>
            </a:rPr>
            <a:t> of </a:t>
          </a:r>
          <a:r>
            <a:rPr lang="en-US" sz="2500" kern="1200" dirty="0" smtClean="0">
              <a:solidFill>
                <a:srgbClr val="002060"/>
              </a:solidFill>
            </a:rPr>
            <a:t>inner</a:t>
          </a:r>
          <a:r>
            <a:rPr lang="en-US" sz="2500" kern="1200" dirty="0" smtClean="0">
              <a:solidFill>
                <a:schemeClr val="bg1"/>
              </a:solidFill>
            </a:rPr>
            <a:t> integral from the </a:t>
          </a:r>
          <a:r>
            <a:rPr lang="en-US" sz="2500" kern="1200" dirty="0" smtClean="0">
              <a:solidFill>
                <a:srgbClr val="002060"/>
              </a:solidFill>
            </a:rPr>
            <a:t>strip</a:t>
          </a:r>
          <a:r>
            <a:rPr lang="en-US" sz="2500" kern="1200" dirty="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949098" y="2839176"/>
        <a:ext cx="8296743" cy="436618"/>
      </dsp:txXfrm>
    </dsp:sp>
    <dsp:sp modelId="{A1F92455-A223-48BD-8B94-BB99D9672534}">
      <dsp:nvSpPr>
        <dsp:cNvPr id="0" name=""/>
        <dsp:cNvSpPr/>
      </dsp:nvSpPr>
      <dsp:spPr>
        <a:xfrm>
          <a:off x="676211" y="2784598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DBD99F3-69F9-4367-B548-53215EA91356}">
      <dsp:nvSpPr>
        <dsp:cNvPr id="0" name=""/>
        <dsp:cNvSpPr/>
      </dsp:nvSpPr>
      <dsp:spPr>
        <a:xfrm>
          <a:off x="732422" y="3494008"/>
          <a:ext cx="8513419" cy="4366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Find </a:t>
          </a:r>
          <a:r>
            <a:rPr lang="en-US" sz="2500" kern="1200" dirty="0" smtClean="0">
              <a:solidFill>
                <a:srgbClr val="002060"/>
              </a:solidFill>
            </a:rPr>
            <a:t>limits</a:t>
          </a:r>
          <a:r>
            <a:rPr lang="en-US" sz="2500" kern="1200" dirty="0" smtClean="0">
              <a:solidFill>
                <a:schemeClr val="bg1"/>
              </a:solidFill>
            </a:rPr>
            <a:t> of </a:t>
          </a:r>
          <a:r>
            <a:rPr lang="en-US" sz="2500" kern="1200" dirty="0" smtClean="0">
              <a:solidFill>
                <a:srgbClr val="002060"/>
              </a:solidFill>
            </a:rPr>
            <a:t>outer</a:t>
          </a:r>
          <a:r>
            <a:rPr lang="en-US" sz="2500" kern="1200" dirty="0" smtClean="0">
              <a:solidFill>
                <a:schemeClr val="bg1"/>
              </a:solidFill>
            </a:rPr>
            <a:t> integral from </a:t>
          </a:r>
          <a:r>
            <a:rPr lang="en-US" sz="2500" kern="1200" dirty="0" smtClean="0">
              <a:solidFill>
                <a:srgbClr val="002060"/>
              </a:solidFill>
            </a:rPr>
            <a:t>axis</a:t>
          </a:r>
          <a:r>
            <a:rPr lang="en-US" sz="2500" kern="1200" dirty="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32422" y="3494008"/>
        <a:ext cx="8513419" cy="436618"/>
      </dsp:txXfrm>
    </dsp:sp>
    <dsp:sp modelId="{9DDAF232-9411-4389-B638-7AE741836DC8}">
      <dsp:nvSpPr>
        <dsp:cNvPr id="0" name=""/>
        <dsp:cNvSpPr/>
      </dsp:nvSpPr>
      <dsp:spPr>
        <a:xfrm>
          <a:off x="459535" y="3439431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E4F3E5-FBBC-4217-B41C-67547A641083}">
      <dsp:nvSpPr>
        <dsp:cNvPr id="0" name=""/>
        <dsp:cNvSpPr/>
      </dsp:nvSpPr>
      <dsp:spPr>
        <a:xfrm>
          <a:off x="337024" y="4149321"/>
          <a:ext cx="8908817" cy="4366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6566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Calculate the example as the example of </a:t>
          </a:r>
          <a:r>
            <a:rPr lang="en-US" sz="2500" kern="1200" dirty="0" smtClean="0">
              <a:solidFill>
                <a:srgbClr val="002060"/>
              </a:solidFill>
            </a:rPr>
            <a:t>double</a:t>
          </a:r>
          <a:r>
            <a:rPr lang="en-US" sz="2500" kern="1200" dirty="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rgbClr val="002060"/>
              </a:solidFill>
            </a:rPr>
            <a:t>integrals</a:t>
          </a:r>
          <a:r>
            <a:rPr lang="en-US" sz="2500" kern="1200" dirty="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337024" y="4149321"/>
        <a:ext cx="8908817" cy="436618"/>
      </dsp:txXfrm>
    </dsp:sp>
    <dsp:sp modelId="{FEA83A75-C6E3-4838-AF98-1B297AA0AC4A}">
      <dsp:nvSpPr>
        <dsp:cNvPr id="0" name=""/>
        <dsp:cNvSpPr/>
      </dsp:nvSpPr>
      <dsp:spPr>
        <a:xfrm>
          <a:off x="64138" y="4094744"/>
          <a:ext cx="545773" cy="545773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19-Jan-21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5.1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19-Jan-21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7.png"/><Relationship Id="rId11" Type="http://schemas.openxmlformats.org/officeDocument/2006/relationships/image" Target="../media/image151.png"/><Relationship Id="rId5" Type="http://schemas.openxmlformats.org/officeDocument/2006/relationships/image" Target="../media/image146.png"/><Relationship Id="rId10" Type="http://schemas.openxmlformats.org/officeDocument/2006/relationships/image" Target="../media/image150.png"/><Relationship Id="rId4" Type="http://schemas.openxmlformats.org/officeDocument/2006/relationships/image" Target="../media/image145.png"/><Relationship Id="rId9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7" Type="http://schemas.openxmlformats.org/officeDocument/2006/relationships/image" Target="../media/image299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8.png"/><Relationship Id="rId5" Type="http://schemas.openxmlformats.org/officeDocument/2006/relationships/image" Target="../media/image294.png"/><Relationship Id="rId4" Type="http://schemas.openxmlformats.org/officeDocument/2006/relationships/image" Target="../media/image29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313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317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6.png"/><Relationship Id="rId5" Type="http://schemas.openxmlformats.org/officeDocument/2006/relationships/image" Target="../media/image311.png"/><Relationship Id="rId4" Type="http://schemas.openxmlformats.org/officeDocument/2006/relationships/image" Target="../media/image31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0.png"/><Relationship Id="rId5" Type="http://schemas.openxmlformats.org/officeDocument/2006/relationships/image" Target="../media/image329.png"/><Relationship Id="rId4" Type="http://schemas.openxmlformats.org/officeDocument/2006/relationships/image" Target="../media/image3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7" Type="http://schemas.openxmlformats.org/officeDocument/2006/relationships/image" Target="../media/image33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5.png"/><Relationship Id="rId5" Type="http://schemas.openxmlformats.org/officeDocument/2006/relationships/image" Target="../media/image334.png"/><Relationship Id="rId4" Type="http://schemas.openxmlformats.org/officeDocument/2006/relationships/image" Target="../media/image3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7" Type="http://schemas.openxmlformats.org/officeDocument/2006/relationships/image" Target="../media/image341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4" Type="http://schemas.openxmlformats.org/officeDocument/2006/relationships/image" Target="../media/image3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</a:t>
            </a:r>
            <a:r>
              <a:rPr lang="en-US" dirty="0" smtClean="0"/>
              <a:t>5</a:t>
            </a:r>
            <a:br>
              <a:rPr lang="en-US" dirty="0" smtClean="0"/>
            </a:br>
            <a:r>
              <a:rPr lang="en-US" dirty="0" smtClean="0"/>
              <a:t>Multiple </a:t>
            </a:r>
            <a:r>
              <a:rPr lang="en-US" dirty="0"/>
              <a:t>integral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kartikraj.dhamsaniya@darshan.ac.in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972 41 42 </a:t>
            </a:r>
            <a:r>
              <a:rPr lang="en-US" dirty="0" smtClean="0"/>
              <a:t>400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Kartikraj</a:t>
            </a:r>
            <a:r>
              <a:rPr lang="en-US" dirty="0"/>
              <a:t> </a:t>
            </a:r>
            <a:r>
              <a:rPr lang="en-US" dirty="0" err="1" smtClean="0"/>
              <a:t>Dhamsaniya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Mathematics – I (M-I)</a:t>
            </a:r>
          </a:p>
          <a:p>
            <a:pPr>
              <a:lnSpc>
                <a:spcPct val="100000"/>
              </a:lnSpc>
            </a:pPr>
            <a:r>
              <a:rPr lang="en-US" dirty="0"/>
              <a:t> GTU # </a:t>
            </a:r>
            <a:r>
              <a:rPr lang="en-US" dirty="0" smtClean="0"/>
              <a:t>3110014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6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6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Multiple Integral?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multiple integral is a </a:t>
            </a:r>
            <a:r>
              <a:rPr lang="en-US" dirty="0">
                <a:solidFill>
                  <a:srgbClr val="FF0000"/>
                </a:solidFill>
              </a:rPr>
              <a:t>definite</a:t>
            </a:r>
            <a:r>
              <a:rPr lang="en-US" dirty="0"/>
              <a:t> integral of a </a:t>
            </a:r>
            <a:r>
              <a:rPr lang="en-US" dirty="0">
                <a:solidFill>
                  <a:srgbClr val="FF0000"/>
                </a:solidFill>
              </a:rPr>
              <a:t>function of more than one</a:t>
            </a:r>
            <a:r>
              <a:rPr lang="en-US" dirty="0"/>
              <a:t> real </a:t>
            </a:r>
            <a:r>
              <a:rPr lang="en-US" dirty="0" smtClean="0"/>
              <a:t>variable.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For </a:t>
            </a:r>
            <a:r>
              <a:rPr lang="en-US" dirty="0"/>
              <a:t>example: </a:t>
            </a:r>
            <a:r>
              <a:rPr lang="en-US" dirty="0" smtClean="0"/>
              <a:t>	f(x</a:t>
            </a:r>
            <a:r>
              <a:rPr lang="en-US" dirty="0"/>
              <a:t>, y) </a:t>
            </a:r>
            <a:r>
              <a:rPr lang="en-US" dirty="0" smtClean="0"/>
              <a:t>	</a:t>
            </a:r>
            <a:r>
              <a:rPr lang="en-US" dirty="0"/>
              <a:t>	or 	f(x, y, z)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>
                <a:solidFill>
                  <a:srgbClr val="FF0000"/>
                </a:solidFill>
              </a:rPr>
              <a:t>study</a:t>
            </a:r>
            <a:r>
              <a:rPr lang="en-US" dirty="0"/>
              <a:t> Double integrals &amp; Triple integrals.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3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Double </a:t>
            </a:r>
            <a:r>
              <a:rPr lang="en-US" dirty="0"/>
              <a:t>Integral?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Integrals of a function of </a:t>
                </a:r>
                <a:r>
                  <a:rPr lang="en-US" dirty="0">
                    <a:solidFill>
                      <a:srgbClr val="FF0000"/>
                    </a:solidFill>
                  </a:rPr>
                  <a:t>two variables </a:t>
                </a:r>
                <a:r>
                  <a:rPr lang="en-US" dirty="0"/>
                  <a:t>over a region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 called </a:t>
                </a:r>
                <a:r>
                  <a:rPr lang="en-US" dirty="0">
                    <a:solidFill>
                      <a:srgbClr val="FF0000"/>
                    </a:solidFill>
                  </a:rPr>
                  <a:t>double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integrals</a:t>
                </a:r>
                <a:r>
                  <a:rPr lang="en-US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For example: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lvl="0" indent="0">
                  <a:buNone/>
                </a:pPr>
                <a:r>
                  <a:rPr lang="en-US" dirty="0" smtClean="0"/>
                  <a:t>   Double </a:t>
                </a:r>
                <a:r>
                  <a:rPr lang="en-US" dirty="0"/>
                  <a:t>Integral of a function of two variables </a:t>
                </a:r>
                <a:r>
                  <a:rPr lang="en-US" dirty="0">
                    <a:solidFill>
                      <a:srgbClr val="FF0000"/>
                    </a:solidFill>
                  </a:rPr>
                  <a:t>f(x, y)</a:t>
                </a:r>
                <a:r>
                  <a:rPr lang="en-US" dirty="0"/>
                  <a:t> over region 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</a:rPr>
                  <a:t>is</a:t>
                </a:r>
              </a:p>
              <a:p>
                <a:pPr marL="0" lv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b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= 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511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Integral with Constant Limit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78415" y="930173"/>
            <a:ext cx="3200400" cy="20116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49605" y="987325"/>
                <a:ext cx="4890249" cy="1787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nary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𝐝𝐲</m:t>
                          </m:r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" y="987325"/>
                <a:ext cx="4890249" cy="17876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6895256" y="987325"/>
                <a:ext cx="3537570" cy="1787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    </m:t>
                          </m:r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𝐝𝐱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256" y="987325"/>
                <a:ext cx="3537570" cy="17876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644399" y="3028460"/>
                <a:ext cx="176343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399" y="3028460"/>
                <a:ext cx="1763431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-32621" y="988018"/>
                <a:ext cx="2815450" cy="1856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621" y="988018"/>
                <a:ext cx="2815450" cy="18560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9169991" y="3006084"/>
                <a:ext cx="12378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91" y="3006084"/>
                <a:ext cx="123783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0" y="4020654"/>
                <a:ext cx="6351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0654"/>
                <a:ext cx="63510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24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04805 0.358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0209 L -0.64153 0.1421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/>
      <p:bldP spid="15" grpId="0"/>
      <p:bldP spid="16" grpId="0"/>
      <p:bldP spid="16" grpId="1"/>
      <p:bldP spid="18" grpId="0" build="allAtOnce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Integral with Constant Limit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0584" y="1435605"/>
            <a:ext cx="3657600" cy="1920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09600" y="1449893"/>
                <a:ext cx="10972800" cy="1856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  <m:r>
                        <a:rPr lang="en-US" sz="3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limLoc m:val="undOvr"/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9893"/>
                <a:ext cx="10972800" cy="18567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3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Integral with Constant Limit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78415" y="930173"/>
            <a:ext cx="3200400" cy="20116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49605" y="987325"/>
                <a:ext cx="4890249" cy="1787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6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nary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5" y="987325"/>
                <a:ext cx="4890249" cy="17876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6895256" y="987325"/>
                <a:ext cx="3548792" cy="18567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    </m:t>
                          </m:r>
                          <m:r>
                            <a:rPr lang="en-US" sz="3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256" y="987325"/>
                <a:ext cx="3548792" cy="1856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644399" y="3028460"/>
                <a:ext cx="176343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399" y="3028460"/>
                <a:ext cx="1763431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-32621" y="988018"/>
                <a:ext cx="2815450" cy="18560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sz="3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621" y="988018"/>
                <a:ext cx="2815450" cy="18560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9169991" y="3006084"/>
                <a:ext cx="123783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9991" y="3006084"/>
                <a:ext cx="1237839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0" y="4020654"/>
                <a:ext cx="6351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20654"/>
                <a:ext cx="63510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042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04805 0.358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1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0209 L -0.64153 0.1421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49" y="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/>
      <p:bldP spid="15" grpId="0"/>
      <p:bldP spid="16" grpId="0"/>
      <p:bldP spid="16" grpId="1"/>
      <p:bldP spid="18" grpId="0" build="allAtOnce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Integral with Constant Limit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850584" y="1435605"/>
            <a:ext cx="3657600" cy="19202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609600" y="1449893"/>
                <a:ext cx="10972800" cy="1856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6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e>
                          </m:nary>
                        </m:e>
                      </m:nary>
                      <m:r>
                        <a:rPr lang="en-US" sz="3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=</m:t>
                      </m:r>
                      <m:nary>
                        <m:naryPr>
                          <m:limLoc m:val="undOvr"/>
                          <m:ctrlPr>
                            <a:rPr lang="en-US" sz="3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6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    </m:t>
                              </m:r>
                              <m:r>
                                <a:rPr lang="en-US" sz="36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6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3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9893"/>
                <a:ext cx="10972800" cy="18567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8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3749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FF00"/>
                </a:solidFill>
              </a:rPr>
              <a:t>W-19 (3 marks)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3657600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3657600" cy="13908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1349898" y="4613138"/>
            <a:ext cx="192024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31179" y="4616562"/>
                <a:ext cx="4026484" cy="144417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brk/>
                                </m:r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=2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616562"/>
                <a:ext cx="4026484" cy="1444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407623" y="75406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5"/>
                <a:ext cx="3749040" cy="1401217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e>
                          </m:nary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5"/>
                <a:ext cx="3749040" cy="1401217"/>
              </a:xfr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/>
              <p:cNvSpPr txBox="1">
                <a:spLocks/>
              </p:cNvSpPr>
              <p:nvPr/>
            </p:nvSpPr>
            <p:spPr>
              <a:xfrm>
                <a:off x="6557474" y="754065"/>
                <a:ext cx="3657600" cy="14385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74" y="754065"/>
                <a:ext cx="3657600" cy="143853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/>
              <p:cNvSpPr txBox="1">
                <a:spLocks/>
              </p:cNvSpPr>
              <p:nvPr/>
            </p:nvSpPr>
            <p:spPr>
              <a:xfrm>
                <a:off x="7390446" y="845307"/>
                <a:ext cx="2145033" cy="125604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446" y="845307"/>
                <a:ext cx="2145033" cy="125604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ontent Placeholder 2"/>
              <p:cNvSpPr txBox="1">
                <a:spLocks/>
              </p:cNvSpPr>
              <p:nvPr/>
            </p:nvSpPr>
            <p:spPr>
              <a:xfrm>
                <a:off x="6557474" y="2263755"/>
                <a:ext cx="3657600" cy="14385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74" y="2263755"/>
                <a:ext cx="3657600" cy="14385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2"/>
              <p:cNvSpPr txBox="1">
                <a:spLocks/>
              </p:cNvSpPr>
              <p:nvPr/>
            </p:nvSpPr>
            <p:spPr>
              <a:xfrm>
                <a:off x="7313294" y="2570794"/>
                <a:ext cx="2725368" cy="82445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294" y="2570794"/>
                <a:ext cx="2725368" cy="82445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ontent Placeholder 2"/>
              <p:cNvSpPr txBox="1">
                <a:spLocks/>
              </p:cNvSpPr>
              <p:nvPr/>
            </p:nvSpPr>
            <p:spPr>
              <a:xfrm>
                <a:off x="6557474" y="3773445"/>
                <a:ext cx="3657600" cy="144417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   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474" y="3773445"/>
                <a:ext cx="3657600" cy="144417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ontent Placeholder 2"/>
              <p:cNvSpPr txBox="1">
                <a:spLocks/>
              </p:cNvSpPr>
              <p:nvPr/>
            </p:nvSpPr>
            <p:spPr>
              <a:xfrm>
                <a:off x="7775495" y="4233924"/>
                <a:ext cx="82904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95" y="4233924"/>
                <a:ext cx="82904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006468" y="5245914"/>
            <a:ext cx="548640" cy="9144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6271714" y="5288778"/>
                <a:ext cx="1893951" cy="8183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14" y="5288778"/>
                <a:ext cx="1893951" cy="81830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038662" y="4084054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30" grpId="0" animBg="1"/>
      <p:bldP spid="28" grpId="0" build="p"/>
      <p:bldP spid="38" grpId="0" build="p"/>
      <p:bldP spid="39" grpId="0" build="p"/>
      <p:bldP spid="40" grpId="0" build="p"/>
      <p:bldP spid="41" grpId="0" build="p"/>
      <p:bldP spid="42" grpId="0" build="p"/>
      <p:bldP spid="43" grpId="0" build="p"/>
      <p:bldP spid="44" grpId="0" build="p" animBg="1"/>
      <p:bldP spid="45" grpId="0" build="p"/>
      <p:bldP spid="17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679787" y="71120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1178" y="2410612"/>
            <a:ext cx="155448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31179" y="863445"/>
                <a:ext cx="5120640" cy="1400063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cap="all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0" cap="all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b="0" i="0" cap="all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 cap="all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 cap="all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+5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</m:e>
                          </m:nary>
                          <m:r>
                            <a:rPr lang="en-US" b="0" i="0" cap="all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863445"/>
                <a:ext cx="5120640" cy="1400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1134746" y="4666926"/>
            <a:ext cx="3200400" cy="1371600"/>
          </a:xfrm>
          <a:prstGeom prst="roundRect">
            <a:avLst/>
          </a:prstGeom>
          <a:solidFill>
            <a:srgbClr val="8BC145">
              <a:lumMod val="40000"/>
              <a:lumOff val="60000"/>
            </a:srgbClr>
          </a:solidFill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4572000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cap="all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cap="all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+5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4572000" cy="13908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31178" y="4616562"/>
                <a:ext cx="5120641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b="0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0" cap="all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US" b="0" i="0" cap="all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= </m:t>
                              </m:r>
                              <m:r>
                                <a:rPr lang="en-US" i="0" cap="all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+5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4616562"/>
                <a:ext cx="5120641" cy="13908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5784674" y="738095"/>
                <a:ext cx="5120641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b="0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cap="all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                                  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674" y="738095"/>
                <a:ext cx="5120641" cy="1390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6806539" y="863445"/>
                <a:ext cx="3311333" cy="120475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+5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b="0" dirty="0" smtClean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539" y="863445"/>
                <a:ext cx="3311333" cy="120475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nary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  <m:r>
                                    <a:rPr lang="en-US" sz="240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i="1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nary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5901883" y="2418787"/>
                <a:ext cx="621792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−1 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r>
                            <a:rPr lang="en-US" b="0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      </m:t>
                          </m:r>
                          <m:r>
                            <a:rPr lang="en-US" i="0" cap="all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a:rPr lang="en-US" b="0" i="0" cap="all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                                    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883" y="2418787"/>
                <a:ext cx="6217920" cy="13898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7572134" y="2852451"/>
                <a:ext cx="397889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+5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+5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134" y="2852451"/>
                <a:ext cx="397889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5771227" y="3921618"/>
                <a:ext cx="621792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 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US" i="0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a:rPr lang="en-US" i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+5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5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227" y="3921618"/>
                <a:ext cx="6217920" cy="138988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51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0" grpId="0" animBg="1"/>
      <p:bldP spid="21" grpId="0" build="p"/>
      <p:bldP spid="22" grpId="0" build="p"/>
      <p:bldP spid="11" grpId="0" build="p"/>
      <p:bldP spid="13" grpId="0" build="p"/>
      <p:bldP spid="15" grpId="0" animBg="1"/>
      <p:bldP spid="15" grpId="1" animBg="1"/>
      <p:bldP spid="17" grpId="0" animBg="1"/>
      <p:bldP spid="17" grpId="1" animBg="1"/>
      <p:bldP spid="18" grpId="0" build="p"/>
      <p:bldP spid="24" grpId="0" build="p"/>
      <p:bldP spid="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5</a:t>
                </a:r>
                <a:r>
                  <a:rPr lang="en-US" b="0" dirty="0"/>
                  <a:t>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284" y="739777"/>
                <a:ext cx="621792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 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2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a:rPr lang="en-US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+5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5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" y="739777"/>
                <a:ext cx="6217920" cy="13898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4284" y="2392364"/>
                <a:ext cx="7272341" cy="125771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 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5 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2+5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5 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" y="2392364"/>
                <a:ext cx="7272341" cy="125771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855290" y="5646079"/>
                <a:ext cx="4265270" cy="8767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0" i="0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90" y="5646079"/>
                <a:ext cx="4265270" cy="876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855290" y="5646078"/>
                <a:ext cx="4265270" cy="87671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90" y="5646078"/>
                <a:ext cx="4265270" cy="8767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594537" y="5608393"/>
                <a:ext cx="2540311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4537" y="5608393"/>
                <a:ext cx="2540311" cy="9144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9580249" y="5608393"/>
                <a:ext cx="2567562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249" y="5608393"/>
                <a:ext cx="2567562" cy="9144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1488279" y="2484858"/>
                <a:ext cx="2797971" cy="106048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2+5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279" y="2484858"/>
                <a:ext cx="2797971" cy="106048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4474367" y="2484858"/>
                <a:ext cx="2340771" cy="106048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367" y="2484858"/>
                <a:ext cx="2340771" cy="106048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12696" y="5077264"/>
            <a:ext cx="4663440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14285" y="3912780"/>
                <a:ext cx="7000878" cy="90178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−1 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" y="3912780"/>
                <a:ext cx="7000878" cy="9017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14284" y="5220144"/>
                <a:ext cx="5394960" cy="5486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  <a:tabLst>
                    <a:tab pos="194310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0.1 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" y="5220144"/>
                <a:ext cx="5394960" cy="5486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5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build="p"/>
      <p:bldP spid="12" grpId="0" build="p"/>
      <p:bldP spid="15" grpId="0" build="p" animBg="1"/>
      <p:bldP spid="13" grpId="0" build="p"/>
      <p:bldP spid="1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6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7872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6309360" cy="14630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6309360" cy="1463040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131179" y="3154194"/>
                <a:ext cx="557784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154194"/>
                <a:ext cx="5577840" cy="13898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1134746" y="4743106"/>
            <a:ext cx="5029200" cy="1371600"/>
          </a:xfrm>
          <a:prstGeom prst="roundRect">
            <a:avLst/>
          </a:prstGeom>
          <a:solidFill>
            <a:srgbClr val="8BC145">
              <a:lumMod val="40000"/>
              <a:lumOff val="60000"/>
            </a:srgbClr>
          </a:solidFill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915364" y="3154194"/>
                <a:ext cx="621792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64" y="3154194"/>
                <a:ext cx="6217920" cy="13898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31179" y="4696371"/>
                <a:ext cx="6798259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nary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696371"/>
                <a:ext cx="6798259" cy="13899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8750005" y="5629103"/>
                <a:ext cx="3383280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chemeClr val="accent6">
                                          <a:lumMod val="20000"/>
                                          <a:lumOff val="80000"/>
                                        </a:schemeClr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a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05" y="5629103"/>
                <a:ext cx="3383280" cy="9144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8750004" y="5628759"/>
                <a:ext cx="3383280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24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x</m:t>
                                  </m:r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Shruti" panose="020B0502040204020203" pitchFamily="34" charset="0"/>
                                    </a:rPr>
                                    <m:t>a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04" y="5628759"/>
                <a:ext cx="3383280" cy="9144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8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build="p"/>
      <p:bldP spid="21" grpId="0" animBg="1"/>
      <p:bldP spid="19" grpId="0" build="p"/>
      <p:bldP spid="19" grpId="1" build="allAtOnce"/>
      <p:bldP spid="20" grpId="0" build="p"/>
      <p:bldP spid="22" grpId="0" animBg="1"/>
      <p:bldP spid="22" grpId="1" animBg="1"/>
      <p:bldP spid="23" grpId="0" animBg="1"/>
      <p:bldP spid="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6" t="44644" r="6128" b="26785"/>
          <a:stretch/>
        </p:blipFill>
        <p:spPr>
          <a:xfrm>
            <a:off x="152400" y="214313"/>
            <a:ext cx="11887200" cy="221479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74799" y="2729150"/>
            <a:ext cx="7669214" cy="412885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030A0"/>
                </a:solidFill>
              </a:rPr>
              <a:t>Unit </a:t>
            </a:r>
            <a:r>
              <a:rPr lang="en-US" sz="3200" b="1" u="sng" dirty="0">
                <a:solidFill>
                  <a:srgbClr val="7030A0"/>
                </a:solidFill>
              </a:rPr>
              <a:t>5</a:t>
            </a:r>
            <a:r>
              <a:rPr lang="en-US" sz="3200" b="1" dirty="0" smtClean="0">
                <a:solidFill>
                  <a:srgbClr val="7030A0"/>
                </a:solidFill>
              </a:rPr>
              <a:t>   </a:t>
            </a:r>
            <a:r>
              <a:rPr lang="en-US" sz="3200" dirty="0" smtClean="0">
                <a:solidFill>
                  <a:srgbClr val="002060"/>
                </a:solidFill>
              </a:rPr>
              <a:t>Multiple Integral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</a:rPr>
              <a:t>Double </a:t>
            </a:r>
            <a:r>
              <a:rPr lang="en-US" sz="2400" b="1" dirty="0">
                <a:solidFill>
                  <a:schemeClr val="tx1"/>
                </a:solidFill>
              </a:rPr>
              <a:t>integral over Rectangles and general </a:t>
            </a:r>
            <a:r>
              <a:rPr lang="en-US" sz="2400" b="1" dirty="0" smtClean="0">
                <a:solidFill>
                  <a:schemeClr val="tx1"/>
                </a:solidFill>
              </a:rPr>
              <a:t>regions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Double </a:t>
            </a:r>
            <a:r>
              <a:rPr lang="en-US" sz="2400" dirty="0">
                <a:solidFill>
                  <a:schemeClr val="tx1"/>
                </a:solidFill>
              </a:rPr>
              <a:t>integrals as </a:t>
            </a:r>
            <a:r>
              <a:rPr lang="en-US" sz="2400" dirty="0" smtClean="0">
                <a:solidFill>
                  <a:schemeClr val="tx1"/>
                </a:solidFill>
              </a:rPr>
              <a:t>volumes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Change </a:t>
            </a:r>
            <a:r>
              <a:rPr lang="en-US" sz="2400" dirty="0">
                <a:solidFill>
                  <a:schemeClr val="tx1"/>
                </a:solidFill>
              </a:rPr>
              <a:t>of order of </a:t>
            </a:r>
            <a:r>
              <a:rPr lang="en-US" sz="2400" dirty="0" smtClean="0">
                <a:solidFill>
                  <a:schemeClr val="tx1"/>
                </a:solidFill>
              </a:rPr>
              <a:t>integration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Double </a:t>
            </a:r>
            <a:r>
              <a:rPr lang="en-US" sz="2400" dirty="0">
                <a:solidFill>
                  <a:schemeClr val="tx1"/>
                </a:solidFill>
              </a:rPr>
              <a:t>integration in polar </a:t>
            </a:r>
            <a:r>
              <a:rPr lang="en-US" sz="2400" dirty="0" smtClean="0">
                <a:solidFill>
                  <a:schemeClr val="tx1"/>
                </a:solidFill>
              </a:rPr>
              <a:t>coordinates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Area </a:t>
            </a:r>
            <a:r>
              <a:rPr lang="en-US" sz="2400" dirty="0">
                <a:solidFill>
                  <a:schemeClr val="tx1"/>
                </a:solidFill>
              </a:rPr>
              <a:t>by double </a:t>
            </a:r>
            <a:r>
              <a:rPr lang="en-US" sz="2400" dirty="0" smtClean="0">
                <a:solidFill>
                  <a:schemeClr val="tx1"/>
                </a:solidFill>
              </a:rPr>
              <a:t>integration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</a:rPr>
              <a:t>Triple </a:t>
            </a:r>
            <a:r>
              <a:rPr lang="en-US" sz="2400" b="1" dirty="0">
                <a:solidFill>
                  <a:schemeClr val="tx1"/>
                </a:solidFill>
              </a:rPr>
              <a:t>integrals in </a:t>
            </a:r>
            <a:r>
              <a:rPr lang="en-US" sz="2400" b="1" dirty="0" smtClean="0">
                <a:solidFill>
                  <a:schemeClr val="tx1"/>
                </a:solidFill>
              </a:rPr>
              <a:t>rectangular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Cylindrical </a:t>
            </a:r>
            <a:r>
              <a:rPr lang="en-US" sz="2400" dirty="0">
                <a:solidFill>
                  <a:schemeClr val="tx1"/>
                </a:solidFill>
              </a:rPr>
              <a:t>and spherical </a:t>
            </a:r>
            <a:r>
              <a:rPr lang="en-US" sz="2400" dirty="0" smtClean="0">
                <a:solidFill>
                  <a:schemeClr val="tx1"/>
                </a:solidFill>
              </a:rPr>
              <a:t>coordinates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tx1"/>
                </a:solidFill>
              </a:rPr>
              <a:t>Jacobian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tx1"/>
                </a:solidFill>
              </a:rPr>
              <a:t>Multiple </a:t>
            </a:r>
            <a:r>
              <a:rPr lang="en-US" sz="2400" dirty="0">
                <a:solidFill>
                  <a:schemeClr val="tx1"/>
                </a:solidFill>
              </a:rPr>
              <a:t>integral by </a:t>
            </a:r>
            <a:r>
              <a:rPr lang="en-US" sz="2400" dirty="0" smtClean="0">
                <a:solidFill>
                  <a:schemeClr val="tx1"/>
                </a:solidFill>
              </a:rPr>
              <a:t>substitution</a:t>
            </a:r>
            <a:r>
              <a:rPr lang="en-US" sz="2400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72" t="53063" r="6231" b="27309"/>
          <a:stretch/>
        </p:blipFill>
        <p:spPr>
          <a:xfrm>
            <a:off x="200024" y="914400"/>
            <a:ext cx="11825287" cy="1514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60511" y="828677"/>
            <a:ext cx="7772400" cy="16001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755310" y="1313442"/>
            <a:ext cx="822960" cy="6868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6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283" y="739777"/>
                <a:ext cx="6229355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en-US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rgbClr val="002060"/>
                                                </a:solidFill>
                                                <a:uFill>
                                                  <a:solidFill>
                                                    <a:srgbClr val="0070C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Shruti" panose="020B0502040204020203" pitchFamily="34" charset="0"/>
                                              </a:rPr>
                                              <m:t>sin</m:t>
                                            </m:r>
                                          </m:e>
                                          <m:sup>
                                            <m:r>
                                              <a:rPr lang="en-US">
                                                <a:solidFill>
                                                  <a:srgbClr val="002060"/>
                                                </a:solidFill>
                                                <a:uFill>
                                                  <a:solidFill>
                                                    <a:srgbClr val="0070C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Shruti" panose="020B0502040204020203" pitchFamily="34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d>
                                        <m:r>
                                          <a:rPr lang="en-US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" y="739777"/>
                <a:ext cx="6229355" cy="13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14283" y="2363168"/>
                <a:ext cx="6229355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" y="2363168"/>
                <a:ext cx="6229355" cy="13899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4283" y="3986559"/>
                <a:ext cx="6229355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" y="3986559"/>
                <a:ext cx="6229355" cy="1389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307243" y="972105"/>
            <a:ext cx="640080" cy="100584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7606012" y="1000681"/>
                <a:ext cx="1893951" cy="86812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012" y="1000681"/>
                <a:ext cx="1893951" cy="8681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283" y="5609950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65660" y="71120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6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build="p" animBg="1"/>
      <p:bldP spid="30" grpId="0" build="p"/>
      <p:bldP spid="31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8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508675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 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122646"/>
                <a:ext cx="4389120" cy="146304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122646"/>
                <a:ext cx="4389120" cy="14630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1207931" y="4685097"/>
            <a:ext cx="3749040" cy="15544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658749" y="71120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5120640" cy="155448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5120640" cy="1554480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31179" y="4676437"/>
                <a:ext cx="5669280" cy="151913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676437"/>
                <a:ext cx="5669280" cy="151913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800459" y="863444"/>
                <a:ext cx="4389120" cy="13863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  <m:m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=3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59" y="863444"/>
                <a:ext cx="4389120" cy="13863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7754881" y="910990"/>
                <a:ext cx="1727889" cy="130869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881" y="910990"/>
                <a:ext cx="1727889" cy="13086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800298" y="2455352"/>
                <a:ext cx="5608479" cy="13863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8" y="2455352"/>
                <a:ext cx="5608479" cy="138634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5800298" y="4047260"/>
                <a:ext cx="5608479" cy="138634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8" y="4047260"/>
                <a:ext cx="5608479" cy="138634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8964349" y="5706212"/>
                <a:ext cx="3145155" cy="84760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349" y="5706212"/>
                <a:ext cx="3145155" cy="84760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8964348" y="5706212"/>
                <a:ext cx="3145155" cy="84760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348" y="5706212"/>
                <a:ext cx="3145155" cy="84760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8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30" grpId="0" animBg="1"/>
      <p:bldP spid="20" grpId="0" build="p"/>
      <p:bldP spid="21" grpId="0" build="p"/>
      <p:bldP spid="12" grpId="0" build="p"/>
      <p:bldP spid="13" grpId="0" build="p"/>
      <p:bldP spid="14" grpId="0" build="p"/>
      <p:bldP spid="15" grpId="0" animBg="1"/>
      <p:bldP spid="15" grpId="1" animBg="1"/>
      <p:bldP spid="16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7148" y="782641"/>
                <a:ext cx="6217920" cy="138988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782641"/>
                <a:ext cx="6217920" cy="13898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8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57148" y="2661372"/>
                <a:ext cx="3871915" cy="119058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2661372"/>
                <a:ext cx="3871915" cy="119058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838199" y="2748062"/>
                <a:ext cx="3871915" cy="101720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748062"/>
                <a:ext cx="3871915" cy="101720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050257" y="2748062"/>
                <a:ext cx="3871915" cy="101720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257" y="2748062"/>
                <a:ext cx="3871915" cy="101720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57487" y="2942304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5787" y="4273124"/>
            <a:ext cx="3474720" cy="100584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7148" y="4340797"/>
                <a:ext cx="4486277" cy="87049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64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bg1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8</m:t>
                          </m:r>
                        </m:den>
                      </m:f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−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48</m:t>
                              </m:r>
                            </m:sup>
                          </m:sSup>
                          <m:r>
                            <a:rPr lang="en-US">
                              <a:solidFill>
                                <a:schemeClr val="bg1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4340797"/>
                <a:ext cx="4486277" cy="87049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8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  <p:bldP spid="18" grpId="0" build="p"/>
      <p:bldP spid="19" grpId="0" build="p" animBg="1"/>
      <p:bldP spid="20" grpId="0" build="p" animBg="1"/>
      <p:bldP spid="2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13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573997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 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211758"/>
                <a:ext cx="4754880" cy="155448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dr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211758"/>
                <a:ext cx="4754880" cy="15544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1353661" y="4981795"/>
            <a:ext cx="3200400" cy="15544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658749" y="71120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35550"/>
                <a:ext cx="5394960" cy="1619802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35550"/>
                <a:ext cx="5394960" cy="1619802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131179" y="4880779"/>
                <a:ext cx="5669280" cy="15737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dr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880779"/>
                <a:ext cx="5669280" cy="15737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5883828" y="835550"/>
                <a:ext cx="5669280" cy="15737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nary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sup>
                      </m:sSubSup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828" y="835550"/>
                <a:ext cx="5669280" cy="157370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7673709" y="1102620"/>
                <a:ext cx="5669280" cy="122854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709" y="1102620"/>
                <a:ext cx="5669280" cy="122854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882799" y="2432726"/>
                <a:ext cx="6126480" cy="15737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799" y="2432726"/>
                <a:ext cx="6126480" cy="157370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5882799" y="4107993"/>
                <a:ext cx="6126480" cy="15737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799" y="4107993"/>
                <a:ext cx="6126480" cy="157370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6654948" y="5645941"/>
                <a:ext cx="5486400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b="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 b="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≠−1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48" y="5645941"/>
                <a:ext cx="5486400" cy="91440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5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30" grpId="0" animBg="1"/>
      <p:bldP spid="20" grpId="0" build="p"/>
      <p:bldP spid="17" grpId="0" build="p"/>
      <p:bldP spid="18" grpId="0" build="p"/>
      <p:bldP spid="19" grpId="0" build="p"/>
      <p:bldP spid="22" grpId="0" build="p"/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7148" y="782641"/>
                <a:ext cx="6217920" cy="15737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e>
                      </m:nary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782641"/>
                <a:ext cx="6217920" cy="157370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13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57487" y="3362759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31704" y="4644203"/>
            <a:ext cx="548640" cy="9144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7148" y="2863626"/>
                <a:ext cx="5828175" cy="132209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2863626"/>
                <a:ext cx="5828175" cy="13220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7148" y="4693003"/>
                <a:ext cx="1531809" cy="81830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cs typeface="Shruti" panose="020B0502040204020203" pitchFamily="34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" y="4693003"/>
                <a:ext cx="1531809" cy="81830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805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  <p:bldP spid="20" grpId="0" build="p" animBg="1"/>
      <p:bldP spid="21" grpId="0" build="p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/>
              <a:t>Integrals </a:t>
            </a:r>
            <a:br>
              <a:rPr lang="en-US" dirty="0"/>
            </a:br>
            <a:r>
              <a:rPr lang="en-US" dirty="0"/>
              <a:t>By Direct Integration</a:t>
            </a:r>
          </a:p>
        </p:txBody>
      </p:sp>
    </p:spTree>
    <p:extLst>
      <p:ext uri="{BB962C8B-B14F-4D97-AF65-F5344CB8AC3E}">
        <p14:creationId xmlns:p14="http://schemas.microsoft.com/office/powerpoint/2010/main" val="135881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Triple </a:t>
            </a:r>
            <a:r>
              <a:rPr lang="en-US" dirty="0"/>
              <a:t>Integral?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Integrals</a:t>
                </a:r>
                <a:r>
                  <a:rPr lang="en-US" dirty="0"/>
                  <a:t> of a function of </a:t>
                </a:r>
                <a:r>
                  <a:rPr lang="en-US" dirty="0">
                    <a:solidFill>
                      <a:srgbClr val="FF0000"/>
                    </a:solidFill>
                  </a:rPr>
                  <a:t>three variables</a:t>
                </a:r>
                <a:r>
                  <a:rPr lang="en-US" dirty="0"/>
                  <a:t> over a region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 are called </a:t>
                </a:r>
                <a:r>
                  <a:rPr lang="en-US" dirty="0">
                    <a:solidFill>
                      <a:srgbClr val="FF0000"/>
                    </a:solidFill>
                  </a:rPr>
                  <a:t>triple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integrals.</a:t>
                </a:r>
              </a:p>
              <a:p>
                <a:pPr>
                  <a:lnSpc>
                    <a:spcPct val="150000"/>
                  </a:lnSpc>
                </a:pPr>
                <a:endParaRPr lang="en-US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For example: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0" lvl="0" indent="0">
                  <a:buNone/>
                </a:pPr>
                <a:r>
                  <a:rPr lang="en-US" dirty="0"/>
                  <a:t>   Double Integral of a function of </a:t>
                </a:r>
                <a:r>
                  <a:rPr lang="en-US" dirty="0" smtClean="0"/>
                  <a:t>three </a:t>
                </a:r>
                <a:r>
                  <a:rPr lang="en-US" dirty="0"/>
                  <a:t>variables </a:t>
                </a:r>
                <a:r>
                  <a:rPr lang="en-US" dirty="0">
                    <a:solidFill>
                      <a:srgbClr val="FF0000"/>
                    </a:solidFill>
                  </a:rPr>
                  <a:t>f(x,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y, z)</a:t>
                </a:r>
                <a:r>
                  <a:rPr lang="en-US" dirty="0" smtClean="0"/>
                  <a:t> </a:t>
                </a:r>
                <a:r>
                  <a:rPr lang="en-US" dirty="0"/>
                  <a:t>over </a:t>
                </a:r>
                <a:r>
                  <a:rPr lang="en-US" dirty="0" smtClean="0"/>
                  <a:t>region </a:t>
                </a:r>
                <a:r>
                  <a:rPr lang="en-US" dirty="0"/>
                  <a:t>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</a:rPr>
                  <a:t>is</a:t>
                </a:r>
              </a:p>
              <a:p>
                <a:pPr marL="0" lvl="0" indent="0">
                  <a:buNone/>
                </a:pPr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b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dV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= 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= 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1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/>
              <a:t>Integral with Constant Limit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05781" y="966124"/>
                <a:ext cx="3551293" cy="1599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" y="966124"/>
                <a:ext cx="3551293" cy="15993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>
          <a:xfrm>
            <a:off x="1031559" y="942407"/>
            <a:ext cx="2704436" cy="1709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5180522" cy="162951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𝐝𝐳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</m:e>
                          </m:nary>
                        </m:e>
                      </m:nary>
                      <m:r>
                        <a:rPr lang="en-US" sz="32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5180522" cy="1629515"/>
              </a:xfrm>
              <a:prstGeom prst="rect">
                <a:avLst/>
              </a:prstGeom>
              <a:blipFill rotWithShape="0">
                <a:blip r:embed="rId3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183957" y="942407"/>
                <a:ext cx="3340273" cy="153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sub>
                        <m:sup>
                          <m:r>
                            <a:rPr 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𝐝𝐳</m:t>
                      </m:r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57" y="942407"/>
                <a:ext cx="3340273" cy="15313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110137" y="942407"/>
            <a:ext cx="914400" cy="17099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35995" y="942407"/>
            <a:ext cx="1280160" cy="17099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9708586" y="1354154"/>
                <a:ext cx="220316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586" y="1354154"/>
                <a:ext cx="2203167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0" y="4276854"/>
                <a:ext cx="6351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76854"/>
                <a:ext cx="63510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0229747" y="1354154"/>
                <a:ext cx="167757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747" y="1354154"/>
                <a:ext cx="1677575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6059" y="71202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125 L 0.0414 0.407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1972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72266 0.4138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33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2" grpId="0"/>
      <p:bldP spid="27" grpId="0" animBg="1"/>
      <p:bldP spid="28" grpId="0" animBg="1"/>
      <p:bldP spid="23" grpId="0"/>
      <p:bldP spid="25" grpId="0"/>
      <p:bldP spid="26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/>
              <a:t>Integral with Constant Limit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05781" y="966124"/>
                <a:ext cx="3532057" cy="1599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b="1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1" y="966124"/>
                <a:ext cx="3532057" cy="15993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>
          <a:xfrm>
            <a:off x="1031559" y="942407"/>
            <a:ext cx="2704436" cy="17099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5180522" cy="162951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  <m:r>
                        <a:rPr lang="en-US" sz="32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 smtClean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5180522" cy="1629515"/>
              </a:xfrm>
              <a:prstGeom prst="rect">
                <a:avLst/>
              </a:prstGeom>
              <a:blipFill rotWithShape="0">
                <a:blip r:embed="rId3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6183957" y="942407"/>
                <a:ext cx="3340273" cy="153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sub>
                        <m:sup>
                          <m:r>
                            <a:rPr 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  <m:e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𝐳</m:t>
                          </m:r>
                          <m:r>
                            <a:rPr lang="en-US" sz="3200" b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𝐝𝐱</m:t>
                      </m:r>
                      <m:r>
                        <a:rPr lang="en-US" sz="3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957" y="942407"/>
                <a:ext cx="3340273" cy="15313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110137" y="942407"/>
            <a:ext cx="914400" cy="17099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35995" y="942407"/>
            <a:ext cx="1280160" cy="17099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9708586" y="1354154"/>
                <a:ext cx="218874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586" y="1354154"/>
                <a:ext cx="2188741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0" y="4276854"/>
                <a:ext cx="63510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76854"/>
                <a:ext cx="635109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10229747" y="1354154"/>
                <a:ext cx="16631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40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40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9747" y="1354154"/>
                <a:ext cx="1663148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6059" y="71202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25 L 0.0414 0.407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1972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72266 0.4138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33" y="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animBg="1"/>
      <p:bldP spid="22" grpId="0"/>
      <p:bldP spid="27" grpId="0" animBg="1"/>
      <p:bldP spid="28" grpId="0" animBg="1"/>
      <p:bldP spid="23" grpId="0"/>
      <p:bldP spid="25" grpId="0"/>
      <p:bldP spid="26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/>
              <a:t>Integral with Constant Limit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64954" y="1223835"/>
            <a:ext cx="3108960" cy="1737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1211264"/>
                <a:ext cx="11887200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𝐝𝐳</m:t>
                              </m:r>
                            </m:e>
                          </m:nary>
                        </m:e>
                      </m:nary>
                      <m:r>
                        <a:rPr lang="en-US" sz="32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32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 b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3200" b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𝐝𝐳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11264"/>
                <a:ext cx="11887200" cy="16607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478487" y="3543556"/>
            <a:ext cx="2834640" cy="1737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52400" y="3557844"/>
                <a:ext cx="4938713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𝐝𝐳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57844"/>
                <a:ext cx="4938713" cy="1660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191129" y="3557844"/>
                <a:ext cx="4938713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e>
                      </m:nary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𝐝𝐳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9" y="3557844"/>
                <a:ext cx="4938713" cy="16607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30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6" grpId="0" animBg="1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46" y="-11859"/>
            <a:ext cx="2555294" cy="92747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878123" y="1086207"/>
            <a:ext cx="0" cy="2651760"/>
          </a:xfrm>
          <a:prstGeom prst="line">
            <a:avLst/>
          </a:prstGeom>
          <a:ln w="28575">
            <a:solidFill>
              <a:srgbClr val="058EDE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060735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Introduction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100413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709397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Double Integrals by Direct Integration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742407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2379950"/>
            <a:ext cx="5269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Triple Integrals by Direct Integration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2417411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596147" y="3084795"/>
            <a:ext cx="6141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Double Integrals over General Region - CC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46746" y="3125425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7" grpId="0" animBg="1"/>
      <p:bldP spid="20" grpId="0"/>
      <p:bldP spid="21" grpId="0" animBg="1"/>
      <p:bldP spid="26" grpId="0"/>
      <p:bldP spid="27" grpId="0" animBg="1"/>
      <p:bldP spid="28" grpId="0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</a:t>
            </a:r>
            <a:r>
              <a:rPr lang="en-US" dirty="0"/>
              <a:t>Integral with Constant Limit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36367" y="1223835"/>
            <a:ext cx="3108960" cy="1737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52400" y="1211264"/>
                <a:ext cx="11887200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  <m:r>
                        <a:rPr lang="en-US" sz="32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32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2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sz="32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32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sz="32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  <m:r>
                                <a:rPr lang="en-US" sz="32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32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211264"/>
                <a:ext cx="11887200" cy="16607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1478487" y="3543556"/>
            <a:ext cx="2834640" cy="1737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52400" y="3557844"/>
                <a:ext cx="4938713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p>
                            <m:e>
                              <m:r>
                                <a:rPr lang="en-US" sz="32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32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32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557844"/>
                <a:ext cx="4938713" cy="16607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191127" y="3557844"/>
                <a:ext cx="4938713" cy="1660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3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𝐝𝐲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27" y="3557844"/>
                <a:ext cx="4938713" cy="16607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9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6" grpId="0" animBg="1"/>
      <p:bldP spid="5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2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4663440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4663440" cy="13908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1678516" y="4598850"/>
            <a:ext cx="210312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131179" y="4613138"/>
                <a:ext cx="4663440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613138"/>
                <a:ext cx="4663440" cy="13908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564790" y="75406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5"/>
                <a:ext cx="5303520" cy="1401217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xz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5"/>
                <a:ext cx="5303520" cy="1401217"/>
              </a:xfr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ontent Placeholder 2"/>
              <p:cNvSpPr txBox="1">
                <a:spLocks/>
              </p:cNvSpPr>
              <p:nvPr/>
            </p:nvSpPr>
            <p:spPr>
              <a:xfrm>
                <a:off x="5786321" y="863445"/>
                <a:ext cx="5643679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321" y="863445"/>
                <a:ext cx="5643679" cy="1390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7366516" y="946813"/>
                <a:ext cx="2926080" cy="120744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516" y="946813"/>
                <a:ext cx="2926080" cy="12074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786320" y="2563681"/>
                <a:ext cx="5643679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nary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320" y="2563681"/>
                <a:ext cx="5643679" cy="139083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7309363" y="2857862"/>
                <a:ext cx="3066680" cy="82445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363" y="2857862"/>
                <a:ext cx="3066680" cy="82445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786320" y="4263918"/>
                <a:ext cx="5643679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320" y="4263918"/>
                <a:ext cx="5643679" cy="13908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20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30" grpId="0" animBg="1"/>
      <p:bldP spid="28" grpId="0" build="p"/>
      <p:bldP spid="38" grpId="0" build="p"/>
      <p:bldP spid="18" grpId="0" build="p"/>
      <p:bldP spid="19" grpId="0" build="p"/>
      <p:bldP spid="20" grpId="0" build="p"/>
      <p:bldP spid="2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243499" y="777088"/>
            <a:ext cx="219456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2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7147" y="768353"/>
                <a:ext cx="4100517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" y="768353"/>
                <a:ext cx="4100517" cy="13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57147" y="2565717"/>
                <a:ext cx="4529141" cy="138723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p>
                          </m:sSubSup>
                          <m:r>
                            <a:rPr lang="en-US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" y="2565717"/>
                <a:ext cx="4529141" cy="13872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808136" y="4721032"/>
            <a:ext cx="640080" cy="64008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7123798" y="4812431"/>
                <a:ext cx="1371600" cy="4801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798" y="4812431"/>
                <a:ext cx="1371600" cy="480131"/>
              </a:xfrm>
              <a:prstGeom prst="rect">
                <a:avLst/>
              </a:prstGeom>
              <a:blipFill rotWithShape="0">
                <a:blip r:embed="rId5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139496" y="2844326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65660" y="71120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1229211" y="2647560"/>
                <a:ext cx="2657995" cy="1259897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211" y="2647560"/>
                <a:ext cx="2657995" cy="12598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0" y="4360388"/>
                <a:ext cx="4529141" cy="138723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−(0)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60388"/>
                <a:ext cx="4529141" cy="138723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120971" y="768353"/>
                <a:ext cx="4529141" cy="138723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971" y="768353"/>
                <a:ext cx="4529141" cy="138723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64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/>
      <p:bldP spid="29" grpId="0" build="p" animBg="1"/>
      <p:bldP spid="30" grpId="0" build="p"/>
      <p:bldP spid="31" grpId="0" build="p" animBg="1"/>
      <p:bldP spid="11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</a:t>
                </a:r>
                <a:r>
                  <a:rPr lang="en-US" dirty="0"/>
                  <a:t>3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96465" y="3036918"/>
            <a:ext cx="164592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4663440" cy="139083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4663440" cy="13908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50280" y="72548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5"/>
                <a:ext cx="5394960" cy="1401217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5"/>
                <a:ext cx="5394960" cy="1401217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131179" y="4789519"/>
                <a:ext cx="5577840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789519"/>
                <a:ext cx="5577840" cy="1389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7760363" y="845244"/>
            <a:ext cx="301752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2067889" y="4866474"/>
                <a:ext cx="2271983" cy="120744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a:rPr lang="en-US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89" y="4866474"/>
                <a:ext cx="2271983" cy="12074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6184584" y="869087"/>
                <a:ext cx="5577840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4" y="869087"/>
                <a:ext cx="5577840" cy="13899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nary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4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  <m: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711" y="5648961"/>
                <a:ext cx="4323428" cy="9144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6184584" y="2564058"/>
                <a:ext cx="5577840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4" y="2564058"/>
                <a:ext cx="5577840" cy="13899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7520598" y="2657203"/>
                <a:ext cx="3310890" cy="126079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598" y="2657203"/>
                <a:ext cx="3310890" cy="126079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8464857" y="3248033"/>
                <a:ext cx="1142724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857" y="3248033"/>
                <a:ext cx="1142724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6184584" y="4076292"/>
                <a:ext cx="5577840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584" y="4076292"/>
                <a:ext cx="5577840" cy="13899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03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26" grpId="0" build="p"/>
      <p:bldP spid="14" grpId="0" build="p"/>
      <p:bldP spid="17" grpId="0" animBg="1"/>
      <p:bldP spid="15" grpId="0" build="p"/>
      <p:bldP spid="16" grpId="0" build="p"/>
      <p:bldP spid="22" grpId="0" animBg="1"/>
      <p:bldP spid="22" grpId="1" animBg="1"/>
      <p:bldP spid="23" grpId="0" build="p"/>
      <p:bldP spid="24" grpId="0" build="p"/>
      <p:bldP spid="25" grpId="0" build="p"/>
      <p:bldP spid="2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3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7145" y="768353"/>
                <a:ext cx="4843467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" y="768353"/>
                <a:ext cx="4843467" cy="13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8626" y="5202066"/>
            <a:ext cx="640080" cy="100584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0" y="5250601"/>
                <a:ext cx="1554480" cy="9144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24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50601"/>
                <a:ext cx="1554480" cy="914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7145" y="4102143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57145" y="2435248"/>
                <a:ext cx="4843467" cy="13899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" y="2435248"/>
                <a:ext cx="4843467" cy="13899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8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animBg="1"/>
      <p:bldP spid="30" grpId="0" build="p"/>
      <p:bldP spid="31" grpId="0" build="p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by Parts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7663" indent="-347663" algn="just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500" kern="1200" baseline="0">
                    <a:solidFill>
                      <a:srgbClr val="00206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798513" indent="-341313" algn="just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ü"/>
                  <a:defRPr sz="2500" kern="1200" baseline="0">
                    <a:solidFill>
                      <a:srgbClr val="0070C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262063" indent="-347663" algn="just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2500" kern="1200" baseline="0">
                    <a:solidFill>
                      <a:srgbClr val="00206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828800" indent="-457200" algn="just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+mj-lt"/>
                  <a:buAutoNum type="arabicParenR"/>
                  <a:defRPr sz="2500" kern="1200" baseline="0">
                    <a:solidFill>
                      <a:srgbClr val="0070C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176463" indent="-347663" algn="just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500" kern="1200" baseline="0">
                    <a:solidFill>
                      <a:srgbClr val="002060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kumimoji="0" lang="en-US" sz="4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kumimoji="0" lang="en-US" sz="4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4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u</m:t>
                              </m:r>
                              <m:r>
                                <a:rPr kumimoji="0" lang="en-US" sz="4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4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v</m:t>
                              </m:r>
                            </m:e>
                          </m:d>
                          <m:r>
                            <a:rPr kumimoji="0" lang="en-US" sz="4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4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  <m:r>
                            <a:rPr kumimoji="0" lang="en-US" sz="4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e>
                      </m:nary>
                    </m:oMath>
                  </m:oMathPara>
                </a14:m>
                <a:endPara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869248" y="1762159"/>
                <a:ext cx="123354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4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248" y="1762159"/>
                <a:ext cx="1233543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4908131" y="1252824"/>
                <a:ext cx="2010102" cy="2029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4800" i="1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4800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5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31" y="1252824"/>
                <a:ext cx="2010102" cy="20297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783705" y="3193224"/>
                <a:ext cx="6681444" cy="2450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4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4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sz="4800" i="1" smtClean="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du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</m:den>
                              </m:f>
                              <m:r>
                                <a:rPr lang="en-US" sz="48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4800" i="1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prstClr val="white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nary>
                              <m:r>
                                <a:rPr lang="en-US" sz="48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48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4800">
                                  <a:solidFill>
                                    <a:prstClr val="white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4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4000" dirty="0">
                  <a:solidFill>
                    <a:srgbClr val="002060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705" y="3193224"/>
                <a:ext cx="6681444" cy="24505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6936918" y="3403633"/>
                <a:ext cx="2248949" cy="20297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4800" i="1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70AD47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a:rPr lang="en-US" sz="480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4800">
                          <a:solidFill>
                            <a:srgbClr val="70AD47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918" y="3403633"/>
                <a:ext cx="2248949" cy="202972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629494" y="3625560"/>
                <a:ext cx="1005403" cy="149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du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494" y="3625560"/>
                <a:ext cx="1005403" cy="1495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54240" y="731101"/>
            <a:ext cx="4937760" cy="21945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 	= Logarithmic functions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I 	= Inverse functions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A 	= Arithmetic functions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T	= Trigonometric functions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E 	= Exponential function</a:t>
            </a: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60020" y="5986780"/>
            <a:ext cx="6121519" cy="517397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Here u &amp; v both are functions of variable x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 build="p" animBg="1"/>
      <p:bldP spid="15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12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5769559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5769559" cy="14112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6400800" cy="14630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6400800" cy="1463040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1767844" y="4794310"/>
            <a:ext cx="274320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131179" y="4818095"/>
                <a:ext cx="5983872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818095"/>
                <a:ext cx="5983872" cy="1411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4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19" grpId="0" animBg="1"/>
      <p:bldP spid="18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12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7142" y="768353"/>
                <a:ext cx="5909318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</m:sSubSup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2" y="768353"/>
                <a:ext cx="5909318" cy="14112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588628" y="1157177"/>
                <a:ext cx="2254834" cy="63363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p>
                              </m:sSup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628" y="1157177"/>
                <a:ext cx="2254834" cy="6336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7143" y="2179637"/>
                <a:ext cx="6000757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" y="2179637"/>
                <a:ext cx="6000757" cy="1411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57143" y="3595218"/>
                <a:ext cx="5958975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" y="3595218"/>
                <a:ext cx="5958975" cy="14112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7143" y="5010799"/>
                <a:ext cx="5958975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" y="5010799"/>
                <a:ext cx="5958975" cy="14112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966460" y="5010799"/>
                <a:ext cx="5958975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460" y="5010799"/>
                <a:ext cx="5958975" cy="141128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79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12</a:t>
                </a:r>
                <a:r>
                  <a:rPr lang="en-US" b="0" dirty="0"/>
                  <a:t>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51298" y="2682045"/>
                <a:ext cx="7327651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y</m:t>
                                            </m:r>
                                            <m:r>
                                              <a:rPr lang="en-US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y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y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b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e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y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" y="2682045"/>
                <a:ext cx="7327651" cy="14112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302761" y="802325"/>
            <a:ext cx="384048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052767" y="1303508"/>
            <a:ext cx="457200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48633" y="1175229"/>
            <a:ext cx="731520" cy="7315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1298" y="782641"/>
                <a:ext cx="5958975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" y="782641"/>
                <a:ext cx="5958975" cy="14112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794241" y="739777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8791832" y="1906749"/>
                <a:ext cx="3291840" cy="1222514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832" y="1906749"/>
                <a:ext cx="3291840" cy="12225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8791358" y="3244551"/>
                <a:ext cx="3291840" cy="2591992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</m:den>
                              </m:f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</m:e>
                              </m:nary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358" y="3244551"/>
                <a:ext cx="3291840" cy="259199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8791357" y="5982529"/>
                <a:ext cx="3291840" cy="52322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1357" y="5982529"/>
                <a:ext cx="329184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2089657" y="2856755"/>
                <a:ext cx="2510927" cy="121065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p>
                                    </m:sSup>
                                    <m:r>
                                      <a:rPr lang="en-US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57" y="2856755"/>
                <a:ext cx="2510927" cy="12106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5114794" y="2856755"/>
                <a:ext cx="1400311" cy="121065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US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sup>
                                    </m:sSup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794" y="2856755"/>
                <a:ext cx="1400311" cy="12106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51298" y="4510010"/>
                <a:ext cx="6863852" cy="168783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  <m: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e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e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e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d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eqArr>
                                    </m:e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8" y="4510010"/>
                <a:ext cx="6863852" cy="168783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2050060" y="4778160"/>
                <a:ext cx="3960213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60" y="4778160"/>
                <a:ext cx="396021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3146087" y="5540954"/>
                <a:ext cx="1982866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087" y="5540954"/>
                <a:ext cx="198286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6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6" grpId="0" animBg="1"/>
      <p:bldP spid="6" grpId="0" animBg="1"/>
      <p:bldP spid="8" grpId="0" build="p" animBg="1"/>
      <p:bldP spid="9" grpId="0" build="p" animBg="1"/>
      <p:bldP spid="10" grpId="0" build="p" animBg="1"/>
      <p:bldP spid="11" grpId="0" build="p"/>
      <p:bldP spid="12" grpId="0" build="p"/>
      <p:bldP spid="13" grpId="0" build="p"/>
      <p:bldP spid="14" grpId="0" build="p"/>
      <p:bldP spid="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12</a:t>
                </a:r>
                <a:r>
                  <a:rPr lang="en-US" b="0" dirty="0"/>
                  <a:t>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1297" y="790580"/>
                <a:ext cx="9835653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" y="790580"/>
                <a:ext cx="9835653" cy="14112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51297" y="2281243"/>
                <a:ext cx="8515350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>
                                                      <a:solidFill>
                                                        <a:srgbClr val="FF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" y="2281243"/>
                <a:ext cx="8515350" cy="14112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1297" y="3771906"/>
                <a:ext cx="4835028" cy="141128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" y="3771906"/>
                <a:ext cx="4835028" cy="141128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4294684" y="2674931"/>
            <a:ext cx="442913" cy="37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74543" y="2681685"/>
            <a:ext cx="442913" cy="37465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874543" y="4092969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3445" y="5389393"/>
            <a:ext cx="2194560" cy="100584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57145" y="5477937"/>
                <a:ext cx="2918012" cy="82875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</m:t>
                          </m:r>
                        </m:num>
                        <m:den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" y="5477937"/>
                <a:ext cx="2918012" cy="8287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9647269" y="5121848"/>
                <a:ext cx="246888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269" y="5121848"/>
                <a:ext cx="246888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222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9647269" y="5646251"/>
                <a:ext cx="2468880" cy="87928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sup>
                      </m:sSup>
                      <m:r>
                        <a:rPr lang="en-US" sz="24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dirty="0" smtClean="0">
                  <a:solidFill>
                    <a:srgbClr val="00206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  <m: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269" y="5646251"/>
                <a:ext cx="2468880" cy="87928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34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6" grpId="0" build="p" animBg="1"/>
      <p:bldP spid="27" grpId="0" build="p" animBg="1"/>
      <p:bldP spid="28" grpId="0" build="p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252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15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3474720" cy="54864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FF00"/>
                </a:solidFill>
              </a:rPr>
              <a:t>W-18(4 Mark)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6433" y="3094070"/>
            <a:ext cx="2468880" cy="14630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5383796" cy="14265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sup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5383796" cy="14265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13174" y="73917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29386"/>
                <a:ext cx="6035040" cy="14630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sup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29386"/>
                <a:ext cx="6035040" cy="1463040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31179" y="4932395"/>
                <a:ext cx="5383796" cy="142654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sup>
                              </m:sSub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932395"/>
                <a:ext cx="5383796" cy="142654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303002" y="5361262"/>
                <a:ext cx="1205450" cy="56881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002" y="5361262"/>
                <a:ext cx="1205450" cy="5688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551569" y="829386"/>
                <a:ext cx="5521369" cy="14085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569" y="829386"/>
                <a:ext cx="5521369" cy="140859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7606668" y="2482345"/>
            <a:ext cx="3383280" cy="155448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509636" y="2628081"/>
            <a:ext cx="1737360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933498" y="3479519"/>
            <a:ext cx="1280160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6551568" y="2539123"/>
                <a:ext cx="5064170" cy="146341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eqAr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568" y="2539123"/>
                <a:ext cx="5064170" cy="14634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/>
              <p:cNvSpPr/>
              <p:nvPr/>
            </p:nvSpPr>
            <p:spPr>
              <a:xfrm>
                <a:off x="6873544" y="5454294"/>
                <a:ext cx="5247975" cy="107491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4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u</m:t>
                          </m:r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v</m:t>
                          </m:r>
                          <m:r>
                            <a:rPr lang="en-US" sz="2000" b="0" i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  <m:r>
                            <a:rPr lang="en-US" sz="2000" b="0" i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4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u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rgbClr val="00206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C0000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v</m:t>
                              </m:r>
                              <m:r>
                                <a:rPr lang="en-US" sz="20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  <m:r>
                                <a:rPr lang="en-US" sz="20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−</m:t>
                              </m:r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 </m:t>
                                      </m:r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d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chemeClr val="accent4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dx</m:t>
                                          </m:r>
                                          <m:r>
                                            <a:rPr lang="en-US" sz="2000" b="0" i="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  <m:r>
                                        <a:rPr lang="en-US" sz="20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∗</m:t>
                                      </m:r>
                                      <m:nary>
                                        <m:naryPr>
                                          <m:limLoc m:val="undOvr"/>
                                          <m:subHide m:val="on"/>
                                          <m:supHide m:val="on"/>
                                          <m:ctrlPr>
                                            <a:rPr lang="en-US" sz="2000" i="1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/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rgbClr val="C0000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Shruti" panose="020B0502040204020203" pitchFamily="34" charset="0"/>
                                            </a:rPr>
                                            <m:t>v</m:t>
                                          </m:r>
                                        </m:e>
                                      </m:nary>
                                      <m:r>
                                        <a:rPr lang="en-US" sz="20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dx</m:t>
                                      </m:r>
                                      <m:r>
                                        <a:rPr lang="en-US" sz="2000" b="0" i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Fill>
                                            <a:solidFill>
                                              <a:srgbClr val="0070C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Shruti" panose="020B0502040204020203" pitchFamily="34" charset="0"/>
                                        </a:rPr>
                                        <m:t> 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m:rPr>
                                  <m:sty m:val="p"/>
                                </m:rPr>
                                <a:rPr lang="en-US" sz="2000" b="0" i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544" y="5454294"/>
                <a:ext cx="5247975" cy="10749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12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26" grpId="0" build="p"/>
      <p:bldP spid="8" grpId="0" build="p"/>
      <p:bldP spid="9" grpId="0" build="p"/>
      <p:bldP spid="10" grpId="0" build="p"/>
      <p:bldP spid="12" grpId="0" animBg="1"/>
      <p:bldP spid="13" grpId="0" animBg="1"/>
      <p:bldP spid="14" grpId="0" animBg="1"/>
      <p:bldP spid="11" grpId="0" build="p"/>
      <p:bldP spid="16" grpId="0" animBg="1"/>
      <p:bldP spid="1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937384" y="1293687"/>
            <a:ext cx="1097280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15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1297" y="790580"/>
                <a:ext cx="7040880" cy="140859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" y="790580"/>
                <a:ext cx="7040880" cy="14085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51320" y="753074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9831493" y="2696973"/>
            <a:ext cx="1371600" cy="457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7914096" y="1493771"/>
                <a:ext cx="4206240" cy="91440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96" y="1493771"/>
                <a:ext cx="4206240" cy="9144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914096" y="2520389"/>
                <a:ext cx="4206240" cy="91440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96" y="2520389"/>
                <a:ext cx="4206240" cy="9144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7914096" y="5561617"/>
                <a:ext cx="4206240" cy="52322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96" y="5561617"/>
                <a:ext cx="420624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7914096" y="3547007"/>
                <a:ext cx="4206240" cy="1891415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96" y="3547007"/>
                <a:ext cx="4206240" cy="189141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9132" y="2591681"/>
                <a:ext cx="7291463" cy="213911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</m:sup>
                                  </m:sSubSup>
                                </m:e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3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</m:sup>
                                  </m:sSubSup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</m:sup>
                                  </m:sSubSup>
                                </m:e>
                              </m:eqArr>
                            </m:e>
                          </m:d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2" y="2591681"/>
                <a:ext cx="7291463" cy="21391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/>
              <p:cNvSpPr txBox="1">
                <a:spLocks/>
              </p:cNvSpPr>
              <p:nvPr/>
            </p:nvSpPr>
            <p:spPr>
              <a:xfrm>
                <a:off x="1620285" y="2592672"/>
                <a:ext cx="4740668" cy="63049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285" y="2592672"/>
                <a:ext cx="4740668" cy="63049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1593539" y="3506081"/>
                <a:ext cx="2105612" cy="122610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539" y="3506081"/>
                <a:ext cx="2105612" cy="12261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4116787" y="3785749"/>
                <a:ext cx="2526901" cy="63049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87" y="3785749"/>
                <a:ext cx="2526901" cy="6304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40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15" grpId="0" build="p" animBg="1"/>
      <p:bldP spid="16" grpId="0" build="p" animBg="1"/>
      <p:bldP spid="18" grpId="0" build="p" animBg="1"/>
      <p:bldP spid="20" grpId="0" build="p" animBg="1"/>
      <p:bldP spid="24" grpId="0" build="p"/>
      <p:bldP spid="12" grpId="0" build="p"/>
      <p:bldP spid="17" grpId="0" build="p"/>
      <p:bldP spid="1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15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57152" y="791454"/>
                <a:ext cx="11795760" cy="135306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</m:sSubSup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2" y="791454"/>
                <a:ext cx="11795760" cy="1353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4288" y="2367650"/>
                <a:ext cx="12244386" cy="1467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log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func>
                                            </m:sup>
                                          </m:s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p>
                                          </m:s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" y="2367650"/>
                <a:ext cx="12244386" cy="1467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157289" y="2367650"/>
                <a:ext cx="6057898" cy="1467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289" y="2367650"/>
                <a:ext cx="6057898" cy="14679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796214" y="2396225"/>
                <a:ext cx="3562348" cy="1467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214" y="2396225"/>
                <a:ext cx="3562348" cy="14679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14288" y="4058749"/>
                <a:ext cx="12177712" cy="1467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  <m:r>
                                        <a:rPr lang="en-US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log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</m:eqAr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U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" y="4058749"/>
                <a:ext cx="12177712" cy="14679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306828" y="4065428"/>
                <a:ext cx="4562476" cy="144699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828" y="4065428"/>
                <a:ext cx="4562476" cy="144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6376037" y="4309458"/>
                <a:ext cx="4868225" cy="90178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37" y="4309458"/>
                <a:ext cx="4868225" cy="9017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 flipH="1">
            <a:off x="7065407" y="4694191"/>
            <a:ext cx="45720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7904556" y="4694191"/>
            <a:ext cx="457200" cy="1828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16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8" grpId="0" build="p"/>
      <p:bldP spid="9" grpId="0" build="p"/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701204" y="2720738"/>
            <a:ext cx="1097280" cy="914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141861" y="2775034"/>
            <a:ext cx="4297680" cy="914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Example – 15</a:t>
                </a:r>
                <a:r>
                  <a:rPr lang="en-US" b="0" dirty="0">
                    <a:solidFill>
                      <a:srgbClr val="002060"/>
                    </a:solidFill>
                  </a:rPr>
                  <a:t>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rgbClr val="002060"/>
                    </a:solidFill>
                  </a:rPr>
                  <a:t>)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924881" y="2970855"/>
            <a:ext cx="1280160" cy="5486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482698" y="2970855"/>
            <a:ext cx="1371600" cy="5486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131955" y="2970855"/>
            <a:ext cx="1234440" cy="54864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7144" y="2544271"/>
                <a:ext cx="12177712" cy="1353063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2544271"/>
                <a:ext cx="12177712" cy="13530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144" y="821617"/>
                <a:ext cx="11978640" cy="146796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eqArr>
                                    <m:eqArrPr>
                                      <m:ctrlP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y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func>
                                      <m: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func>
                                                    <m:func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funcPr>
                                                    <m:fNam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log</m:t>
                                                      </m:r>
                                                    </m:fName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rgbClr val="00206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y</m:t>
                                                      </m:r>
                                                    </m:e>
                                                  </m:fun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  <m: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func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</m:eqAr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 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821617"/>
                <a:ext cx="11978640" cy="1467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Elbow Connector 10"/>
          <p:cNvCxnSpPr/>
          <p:nvPr/>
        </p:nvCxnSpPr>
        <p:spPr>
          <a:xfrm rot="5400000">
            <a:off x="893099" y="3883696"/>
            <a:ext cx="1023931" cy="29552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5400000">
            <a:off x="2487817" y="3883696"/>
            <a:ext cx="1023931" cy="29552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5400000">
            <a:off x="4082535" y="3883695"/>
            <a:ext cx="1023931" cy="29552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5400000">
            <a:off x="5677244" y="3964844"/>
            <a:ext cx="891822" cy="25338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5400000">
            <a:off x="8730909" y="3829887"/>
            <a:ext cx="835465" cy="5796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629018" y="4538319"/>
                <a:ext cx="1188720" cy="100584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8" y="4538319"/>
                <a:ext cx="1188720" cy="10058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2238921" y="4538319"/>
                <a:ext cx="1188720" cy="100584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921" y="4538319"/>
                <a:ext cx="1188720" cy="1005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/>
              <p:cNvSpPr txBox="1">
                <a:spLocks/>
              </p:cNvSpPr>
              <p:nvPr/>
            </p:nvSpPr>
            <p:spPr>
              <a:xfrm>
                <a:off x="3848824" y="4538319"/>
                <a:ext cx="1371600" cy="100584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4" y="4538319"/>
                <a:ext cx="1371600" cy="10058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/>
              <p:cNvSpPr txBox="1">
                <a:spLocks/>
              </p:cNvSpPr>
              <p:nvPr/>
            </p:nvSpPr>
            <p:spPr>
              <a:xfrm>
                <a:off x="5645160" y="4537444"/>
                <a:ext cx="1188720" cy="100584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60" y="4537444"/>
                <a:ext cx="1188720" cy="100584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7258616" y="4537444"/>
                <a:ext cx="3200400" cy="100584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616" y="4537444"/>
                <a:ext cx="3200400" cy="10058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0458" y="5879965"/>
            <a:ext cx="5669280" cy="54864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7144" y="5938936"/>
                <a:ext cx="6492240" cy="48891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(−3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−9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+84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−172)/36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" y="5938936"/>
                <a:ext cx="6492240" cy="488916"/>
              </a:xfrm>
              <a:prstGeom prst="rect">
                <a:avLst/>
              </a:prstGeom>
              <a:blipFill rotWithShape="0">
                <a:blip r:embed="rId10"/>
                <a:stretch>
                  <a:fillRect l="-469" b="-2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1759493" y="4778754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93" y="4778754"/>
                <a:ext cx="53412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378953" y="478019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953" y="4780192"/>
                <a:ext cx="53412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5165732" y="4778754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732" y="4778754"/>
                <a:ext cx="53412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6784111" y="4778754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111" y="4778754"/>
                <a:ext cx="53412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753741" y="4628884"/>
            <a:ext cx="1371600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1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5" grpId="0" animBg="1"/>
      <p:bldP spid="6" grpId="0" animBg="1"/>
      <p:bldP spid="7" grpId="0" animBg="1"/>
      <p:bldP spid="3" grpId="0" build="p"/>
      <p:bldP spid="18" grpId="0" build="p" animBg="1"/>
      <p:bldP spid="19" grpId="0" build="p" animBg="1"/>
      <p:bldP spid="20" grpId="0" build="p" animBg="1"/>
      <p:bldP spid="21" grpId="0" build="p" animBg="1"/>
      <p:bldP spid="24" grpId="0" build="p" animBg="1"/>
      <p:bldP spid="26" grpId="0" build="p" animBg="1"/>
      <p:bldP spid="27" grpId="0" build="p"/>
      <p:bldP spid="28" grpId="0"/>
      <p:bldP spid="29" grpId="0"/>
      <p:bldP spid="30" grpId="0"/>
      <p:bldP spid="31" grpId="0"/>
      <p:bldP spid="3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16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491143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2103120" cy="122366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2103120" cy="122366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8" y="863444"/>
                <a:ext cx="11887200" cy="155448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∭"/>
                          <m:limLoc m:val="undOvr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dv</m:t>
                          </m:r>
                        </m:e>
                      </m:nary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,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where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is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solid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region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bounded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 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by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 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≤2, 2≤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≤4   &amp;   2≤</m:t>
                      </m:r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≤5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8" y="863444"/>
                <a:ext cx="11887200" cy="1554480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4280267" y="3036918"/>
            <a:ext cx="164592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2234299" y="2985974"/>
                <a:ext cx="5983872" cy="14646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sty m:val="p"/>
                                      <m:brk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  <m:e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299" y="2985974"/>
                <a:ext cx="5983872" cy="14646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983865" y="3306810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25539" y="5492225"/>
            <a:ext cx="365760" cy="4572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57145" y="5477937"/>
                <a:ext cx="1188720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5" y="5477937"/>
                <a:ext cx="1188720" cy="457200"/>
              </a:xfrm>
              <a:prstGeom prst="rect">
                <a:avLst/>
              </a:prstGeom>
              <a:blipFill rotWithShape="0">
                <a:blip r:embed="rId6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4546149" y="3149961"/>
                <a:ext cx="1740352" cy="122251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e>
                      </m:nary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dz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149" y="3149961"/>
                <a:ext cx="1740352" cy="1222514"/>
              </a:xfrm>
              <a:prstGeom prst="rect">
                <a:avLst/>
              </a:prstGeom>
              <a:blipFill rotWithShape="0">
                <a:blip r:embed="rId7"/>
                <a:stretch>
                  <a:fillRect r="-3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19" grpId="0" animBg="1"/>
      <p:bldP spid="18" grpId="0" build="p"/>
      <p:bldP spid="8" grpId="0" build="p" animBg="1"/>
      <p:bldP spid="9" grpId="0" build="p" animBg="1"/>
      <p:bldP spid="10" grpId="0" build="p"/>
      <p:bldP spid="11" grpId="0" build="p"/>
      <p:bldP spid="11" grpI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17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9" y="2410612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31179" y="3079782"/>
                <a:ext cx="6441071" cy="14491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dθ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79782"/>
                <a:ext cx="6441071" cy="14491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7223760" cy="14630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dθ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7223760" cy="1463040"/>
              </a:xfr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1867860" y="4865750"/>
            <a:ext cx="3566160" cy="1371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131179" y="4818095"/>
                <a:ext cx="6941134" cy="14491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p>
                                          <m:r>
                                            <a:rPr lang="en-US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a:rPr lang="en-US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dθ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818095"/>
                <a:ext cx="6941134" cy="14491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87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build="p"/>
      <p:bldP spid="19" grpId="0" animBg="1"/>
      <p:bldP spid="18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</a:t>
                </a:r>
                <a:r>
                  <a:rPr lang="en-US" dirty="0" smtClean="0"/>
                  <a:t>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17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71435" y="768353"/>
                <a:ext cx="8198506" cy="14491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  <m:r>
                                                    <a:rPr lang="en-US" b="0" i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US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dθ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dz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5" y="768353"/>
                <a:ext cx="8198506" cy="144911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195776" y="1054919"/>
                <a:ext cx="2084294" cy="9028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776" y="1054919"/>
                <a:ext cx="2084294" cy="9028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71435" y="2275435"/>
                <a:ext cx="9341506" cy="14491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  <m: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lang="en-US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r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l-GR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5" y="2275435"/>
                <a:ext cx="9341506" cy="14491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608163" y="2562001"/>
                <a:ext cx="2073513" cy="90287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163" y="2562001"/>
                <a:ext cx="2073513" cy="9028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5845442" y="2778723"/>
                <a:ext cx="447327" cy="52322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442" y="2778723"/>
                <a:ext cx="44732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>
                <a:spLocks/>
              </p:cNvSpPr>
              <p:nvPr/>
            </p:nvSpPr>
            <p:spPr>
              <a:xfrm>
                <a:off x="71435" y="3781702"/>
                <a:ext cx="6571412" cy="144911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buClr>
                    <a:srgbClr val="B84742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dz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5" y="3781702"/>
                <a:ext cx="6571412" cy="144911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051101" y="4094779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59924" y="5441996"/>
            <a:ext cx="457200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71435" y="5477176"/>
                <a:ext cx="1528765" cy="75379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5" y="5477176"/>
                <a:ext cx="1528765" cy="753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05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  <p:bldP spid="12" grpId="0" build="p" animBg="1"/>
      <p:bldP spid="15" grpId="0" build="p" animBg="1"/>
      <p:bldP spid="1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2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18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78" y="2548367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Solution</a:t>
            </a:r>
            <a:r>
              <a:rPr lang="en-US" dirty="0" smtClean="0"/>
              <a:t>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8" y="806824"/>
                <a:ext cx="11887200" cy="164592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None/>
                </a:pPr>
                <a:endParaRPr lang="en-US" sz="800" b="0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nary>
                                <m:naryPr>
                                  <m:limLoc m:val="undOvr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cosϕ</m:t>
                                      </m:r>
                                    </m:e>
                                  </m:func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dr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dθ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dϕ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m:rPr>
                          <m:nor/>
                        </m:rPr>
                        <a:rPr lang="en-US">
                          <a:solidFill>
                            <a:schemeClr val="bg1"/>
                          </a:solidFill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8" y="806824"/>
                <a:ext cx="11887200" cy="1645920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/>
          <p:cNvSpPr txBox="1">
            <a:spLocks/>
          </p:cNvSpPr>
          <p:nvPr/>
        </p:nvSpPr>
        <p:spPr>
          <a:xfrm>
            <a:off x="3913535" y="3734926"/>
            <a:ext cx="4322486" cy="15696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sz="4800" dirty="0"/>
              <a:t>How to Write answer in Exam?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5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2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18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>
                    <a:solidFill>
                      <a:schemeClr val="tx1"/>
                    </a:solidFill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t="7042" b="7829"/>
          <a:stretch/>
        </p:blipFill>
        <p:spPr>
          <a:xfrm>
            <a:off x="0" y="1087720"/>
            <a:ext cx="7341722" cy="5192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4" b="11569"/>
          <a:stretch/>
        </p:blipFill>
        <p:spPr>
          <a:xfrm>
            <a:off x="7449298" y="1087720"/>
            <a:ext cx="4742702" cy="363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/>
          <a:lstStyle/>
          <a:p>
            <a:r>
              <a:rPr lang="en-US" dirty="0"/>
              <a:t>Double Integrals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Over </a:t>
            </a:r>
            <a:r>
              <a:rPr lang="en-US" dirty="0"/>
              <a:t>General Region - CC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08781"/>
            <a:ext cx="10515600" cy="1500187"/>
          </a:xfrm>
        </p:spPr>
        <p:txBody>
          <a:bodyPr/>
          <a:lstStyle/>
          <a:p>
            <a:r>
              <a:rPr lang="en-US" dirty="0"/>
              <a:t>Strip parallel to X-axis</a:t>
            </a:r>
          </a:p>
          <a:p>
            <a:r>
              <a:rPr lang="en-US" dirty="0"/>
              <a:t>Strip parallel to Y-axis</a:t>
            </a:r>
          </a:p>
          <a:p>
            <a:r>
              <a:rPr lang="en-US" dirty="0"/>
              <a:t>Division of the </a:t>
            </a:r>
            <a:r>
              <a:rPr lang="en-US" dirty="0" smtClean="0"/>
              <a:t>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The integral is usually called the </a:t>
            </a:r>
            <a:r>
              <a:rPr lang="en-US" dirty="0" smtClean="0">
                <a:solidFill>
                  <a:srgbClr val="FF0000"/>
                </a:solidFill>
              </a:rPr>
              <a:t>anti-derivative</a:t>
            </a:r>
            <a:r>
              <a:rPr lang="en-US" dirty="0" smtClean="0"/>
              <a:t>, because </a:t>
            </a:r>
            <a:r>
              <a:rPr lang="en-US" dirty="0" smtClean="0">
                <a:solidFill>
                  <a:srgbClr val="FF0000"/>
                </a:solidFill>
              </a:rPr>
              <a:t>integrating</a:t>
            </a:r>
            <a:r>
              <a:rPr lang="en-US" dirty="0" smtClean="0"/>
              <a:t> is the reverse process of </a:t>
            </a:r>
            <a:r>
              <a:rPr lang="en-US" dirty="0" smtClean="0">
                <a:solidFill>
                  <a:srgbClr val="FF0000"/>
                </a:solidFill>
              </a:rPr>
              <a:t>differentiating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Integration can be </a:t>
            </a:r>
            <a:r>
              <a:rPr lang="en-US" dirty="0" smtClean="0">
                <a:solidFill>
                  <a:srgbClr val="FF0000"/>
                </a:solidFill>
              </a:rPr>
              <a:t>used to find </a:t>
            </a:r>
            <a:r>
              <a:rPr lang="en-US" dirty="0" smtClean="0"/>
              <a:t>areas, volumes,				          central points and many useful things.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Integration is a way of </a:t>
            </a:r>
            <a:r>
              <a:rPr lang="en-US" dirty="0" smtClean="0">
                <a:solidFill>
                  <a:srgbClr val="FF0000"/>
                </a:solidFill>
              </a:rPr>
              <a:t>adding slices</a:t>
            </a:r>
            <a:r>
              <a:rPr lang="en-US" dirty="0" smtClean="0"/>
              <a:t> 							       to find the </a:t>
            </a:r>
            <a:r>
              <a:rPr lang="en-US" dirty="0" smtClean="0">
                <a:solidFill>
                  <a:srgbClr val="FF0000"/>
                </a:solidFill>
              </a:rPr>
              <a:t>whole</a:t>
            </a:r>
            <a:r>
              <a:rPr lang="en-US" dirty="0" smtClean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Integral?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784" t="35306" r="36275" b="14184"/>
          <a:stretch/>
        </p:blipFill>
        <p:spPr>
          <a:xfrm>
            <a:off x="6772275" y="2991268"/>
            <a:ext cx="5288546" cy="34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</a:t>
            </a:r>
            <a:r>
              <a:rPr lang="en-US" dirty="0"/>
              <a:t>over General Region - 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we </a:t>
            </a:r>
            <a:r>
              <a:rPr lang="en-US" dirty="0"/>
              <a:t>want </a:t>
            </a:r>
            <a:r>
              <a:rPr lang="en-US" dirty="0" smtClean="0"/>
              <a:t>to </a:t>
            </a:r>
            <a:r>
              <a:rPr lang="en-US" dirty="0"/>
              <a:t>find the value of given double integral over general region in </a:t>
            </a:r>
            <a:r>
              <a:rPr lang="en-US" dirty="0" smtClean="0"/>
              <a:t>CC, we will follow following steps:</a:t>
            </a:r>
            <a:endParaRPr lang="en-US" dirty="0"/>
          </a:p>
        </p:txBody>
      </p:sp>
      <p:graphicFrame>
        <p:nvGraphicFramePr>
          <p:cNvPr id="5" name="Diagram 4">
            <a:hlinkClick r:id="" action="ppaction://noaction" highlightClick="1"/>
          </p:cNvPr>
          <p:cNvGraphicFramePr/>
          <p:nvPr>
            <p:extLst/>
          </p:nvPr>
        </p:nvGraphicFramePr>
        <p:xfrm>
          <a:off x="284563" y="1801906"/>
          <a:ext cx="9309980" cy="4804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0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4450A9-05EB-4BFC-8239-B20F3CEED0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4B4450A9-05EB-4BFC-8239-B20F3CEED0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4DDD36-B95E-4C07-9817-1D3BE4413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3D4DDD36-B95E-4C07-9817-1D3BE4413A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720645-3753-4F99-BC7A-D026ED3A4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D4720645-3753-4F99-BC7A-D026ED3A4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CAD953-F371-4794-968D-49F754F8D5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B0CAD953-F371-4794-968D-49F754F8D5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DBD99F3-69F9-4367-B548-53215EA91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DDBD99F3-69F9-4367-B548-53215EA913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A83A75-C6E3-4838-AF98-1B297AA0A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EA83A75-C6E3-4838-AF98-1B297AA0A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E4F3E5-FBBC-4217-B41C-67547A641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">
                                            <p:graphicEl>
                                              <a:dgm id="{E7E4F3E5-FBBC-4217-B41C-67547A641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Sub>
          <a:bldDgm bld="one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X-axis – Limit of Inner Integral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72570" y="778436"/>
            <a:ext cx="5965159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800" dirty="0">
                <a:latin typeface="+mn-lt"/>
              </a:rPr>
              <a:t>If we take a strip parallel to </a:t>
            </a:r>
            <a:r>
              <a:rPr lang="en-US" sz="2800" b="1" u="sng" dirty="0">
                <a:latin typeface="+mn-lt"/>
              </a:rPr>
              <a:t>X-axis</a:t>
            </a:r>
            <a:r>
              <a:rPr lang="en-US" sz="2800" dirty="0">
                <a:latin typeface="+mn-lt"/>
              </a:rPr>
              <a:t> then </a:t>
            </a:r>
            <a:endParaRPr lang="en-US" sz="2800" dirty="0" smtClean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Curve </a:t>
            </a:r>
            <a:r>
              <a:rPr lang="en-US" sz="2800" dirty="0">
                <a:latin typeface="+mn-lt"/>
              </a:rPr>
              <a:t>at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starting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P </a:t>
            </a:r>
            <a:r>
              <a:rPr lang="en-US" sz="2800" dirty="0">
                <a:latin typeface="+mn-lt"/>
              </a:rPr>
              <a:t>of strip gives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lower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limit</a:t>
            </a:r>
            <a:r>
              <a:rPr lang="en-US" sz="2800" dirty="0">
                <a:latin typeface="+mn-lt"/>
              </a:rPr>
              <a:t> of </a:t>
            </a:r>
            <a:r>
              <a:rPr lang="en-US" sz="2800" b="1" u="sng" dirty="0">
                <a:latin typeface="+mn-lt"/>
              </a:rPr>
              <a:t>inner</a:t>
            </a:r>
            <a:r>
              <a:rPr lang="en-US" sz="2800" dirty="0">
                <a:latin typeface="+mn-lt"/>
              </a:rPr>
              <a:t> integral </a:t>
            </a:r>
            <a:r>
              <a:rPr lang="en-US" sz="2800" dirty="0" smtClean="0">
                <a:latin typeface="+mn-lt"/>
              </a:rPr>
              <a:t>	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x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= g(y).</a:t>
            </a:r>
          </a:p>
          <a:p>
            <a:r>
              <a:rPr lang="en-US" sz="2800" dirty="0">
                <a:latin typeface="+mn-lt"/>
              </a:rPr>
              <a:t>Curve at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end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Q </a:t>
            </a:r>
            <a:r>
              <a:rPr lang="en-US" sz="2800" dirty="0">
                <a:latin typeface="+mn-lt"/>
              </a:rPr>
              <a:t>of strip gives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upper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limit</a:t>
            </a:r>
            <a:r>
              <a:rPr lang="en-US" sz="2800" dirty="0">
                <a:latin typeface="+mn-lt"/>
              </a:rPr>
              <a:t> of </a:t>
            </a:r>
            <a:r>
              <a:rPr lang="en-US" sz="2800" b="1" u="sng" dirty="0">
                <a:latin typeface="+mn-lt"/>
              </a:rPr>
              <a:t>inner</a:t>
            </a:r>
            <a:r>
              <a:rPr lang="en-US" sz="2800" dirty="0">
                <a:latin typeface="+mn-lt"/>
              </a:rPr>
              <a:t> integral 	</a:t>
            </a:r>
            <a:r>
              <a:rPr lang="en-US" sz="2800" dirty="0" smtClean="0">
                <a:latin typeface="+mn-lt"/>
              </a:rPr>
              <a:t>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x = h(y).</a:t>
            </a:r>
          </a:p>
        </p:txBody>
      </p:sp>
    </p:spTree>
    <p:extLst>
      <p:ext uri="{BB962C8B-B14F-4D97-AF65-F5344CB8AC3E}">
        <p14:creationId xmlns:p14="http://schemas.microsoft.com/office/powerpoint/2010/main" val="32589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X-axis – </a:t>
            </a:r>
            <a:r>
              <a:rPr lang="en-US" dirty="0"/>
              <a:t>Limit of </a:t>
            </a:r>
            <a:r>
              <a:rPr lang="en-US" dirty="0" smtClean="0"/>
              <a:t>outer </a:t>
            </a:r>
            <a:r>
              <a:rPr lang="en-US" dirty="0"/>
              <a:t>Integral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1" y="778436"/>
            <a:ext cx="5924817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800" dirty="0">
                <a:latin typeface="+mn-lt"/>
              </a:rPr>
              <a:t>If we take a strip parallel to </a:t>
            </a:r>
            <a:r>
              <a:rPr lang="en-US" sz="2800" b="1" u="sng" dirty="0">
                <a:latin typeface="+mn-lt"/>
              </a:rPr>
              <a:t>X-axis</a:t>
            </a:r>
            <a:r>
              <a:rPr lang="en-US" sz="2800" dirty="0">
                <a:latin typeface="+mn-lt"/>
              </a:rPr>
              <a:t> then </a:t>
            </a:r>
            <a:endParaRPr lang="en-US" sz="2800" dirty="0" smtClean="0">
              <a:latin typeface="+mn-lt"/>
            </a:endParaRP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Lower</a:t>
            </a:r>
            <a:r>
              <a:rPr lang="en-US" sz="2800" dirty="0">
                <a:latin typeface="+mn-lt"/>
              </a:rPr>
              <a:t> limit of </a:t>
            </a:r>
            <a:r>
              <a:rPr lang="en-US" sz="2800" b="1" u="sng" dirty="0">
                <a:latin typeface="+mn-lt"/>
              </a:rPr>
              <a:t>outer</a:t>
            </a:r>
            <a:r>
              <a:rPr lang="en-US" sz="2800" dirty="0">
                <a:latin typeface="+mn-lt"/>
              </a:rPr>
              <a:t> integral is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starting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of region on Y-axis </a:t>
            </a:r>
            <a:r>
              <a:rPr lang="en-US" sz="2800" dirty="0" smtClean="0">
                <a:latin typeface="+mn-lt"/>
              </a:rPr>
              <a:t>	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y = c</a:t>
            </a:r>
            <a:r>
              <a:rPr lang="en-US" sz="2800" dirty="0">
                <a:latin typeface="+mn-lt"/>
              </a:rPr>
              <a:t>.</a:t>
            </a: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Upper</a:t>
            </a:r>
            <a:r>
              <a:rPr lang="en-US" sz="2800" dirty="0">
                <a:latin typeface="+mn-lt"/>
              </a:rPr>
              <a:t> limit of </a:t>
            </a:r>
            <a:r>
              <a:rPr lang="en-US" sz="2800" b="1" u="sng" dirty="0">
                <a:latin typeface="+mn-lt"/>
              </a:rPr>
              <a:t>outer</a:t>
            </a:r>
            <a:r>
              <a:rPr lang="en-US" sz="2800" dirty="0">
                <a:latin typeface="+mn-lt"/>
              </a:rPr>
              <a:t> integral is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end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of region on </a:t>
            </a:r>
            <a:r>
              <a:rPr lang="en-US" sz="2800" dirty="0" smtClean="0">
                <a:latin typeface="+mn-lt"/>
              </a:rPr>
              <a:t>Y-axis	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y = d</a:t>
            </a:r>
            <a:r>
              <a:rPr lang="en-US" sz="28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726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X-axis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83945"/>
            <a:ext cx="5486400" cy="5475382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0" y="778437"/>
            <a:ext cx="5924817" cy="1937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latin typeface="+mn-lt"/>
              </a:rPr>
              <a:t>So if we take a strip parallel to </a:t>
            </a:r>
            <a:r>
              <a:rPr lang="en-US" b="1" u="sng" dirty="0">
                <a:latin typeface="+mn-lt"/>
              </a:rPr>
              <a:t>X-axis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then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we </a:t>
            </a:r>
            <a:r>
              <a:rPr lang="en-US" dirty="0">
                <a:latin typeface="+mn-lt"/>
              </a:rPr>
              <a:t>have to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integrate</a:t>
            </a:r>
            <a:r>
              <a:rPr lang="en-US" dirty="0">
                <a:latin typeface="+mn-lt"/>
              </a:rPr>
              <a:t> given function </a:t>
            </a:r>
            <a:endParaRPr lang="en-US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first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with respect to variable </a:t>
            </a:r>
            <a:r>
              <a:rPr lang="en-US" sz="2800" b="1" dirty="0">
                <a:solidFill>
                  <a:srgbClr val="FF0000"/>
                </a:solidFill>
                <a:latin typeface="+mn-lt"/>
              </a:rPr>
              <a:t>x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and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then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variable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2521638" y="5353187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2493487" y="4265025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1067663" y="5339740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179261" y="4265025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>
            <a:off x="4395261" y="4802096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562168" y="3192692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8750" y="3179245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38803" y="4163082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38803" y="2276611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7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6" grpId="0" animBg="1"/>
      <p:bldP spid="18" grpId="0" animBg="1"/>
      <p:bldP spid="3" grpId="0"/>
      <p:bldP spid="10" grpId="0" animBg="1"/>
      <p:bldP spid="13" grpId="0" animBg="1"/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Y-axis – Limit of Inner Integral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72570" y="778436"/>
            <a:ext cx="5884477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800" dirty="0">
                <a:latin typeface="+mn-lt"/>
              </a:rPr>
              <a:t>If we take a strip parallel to </a:t>
            </a:r>
            <a:r>
              <a:rPr lang="en-US" sz="2800" b="1" u="sng" dirty="0" smtClean="0">
                <a:latin typeface="+mn-lt"/>
              </a:rPr>
              <a:t>Y-axis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then </a:t>
            </a:r>
            <a:endParaRPr lang="en-US" sz="2800" dirty="0" smtClean="0">
              <a:latin typeface="+mn-lt"/>
            </a:endParaRPr>
          </a:p>
          <a:p>
            <a:r>
              <a:rPr lang="en-US" sz="2800" dirty="0" smtClean="0">
                <a:latin typeface="+mn-lt"/>
              </a:rPr>
              <a:t>Curve </a:t>
            </a:r>
            <a:r>
              <a:rPr lang="en-US" sz="2800" dirty="0">
                <a:latin typeface="+mn-lt"/>
              </a:rPr>
              <a:t>at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starting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P </a:t>
            </a:r>
            <a:r>
              <a:rPr lang="en-US" sz="2800" dirty="0">
                <a:latin typeface="+mn-lt"/>
              </a:rPr>
              <a:t>of strip gives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lower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limit</a:t>
            </a:r>
            <a:r>
              <a:rPr lang="en-US" sz="2800" dirty="0">
                <a:latin typeface="+mn-lt"/>
              </a:rPr>
              <a:t> of </a:t>
            </a:r>
            <a:r>
              <a:rPr lang="en-US" sz="2800" b="1" u="sng" dirty="0">
                <a:latin typeface="+mn-lt"/>
              </a:rPr>
              <a:t>inner</a:t>
            </a:r>
            <a:r>
              <a:rPr lang="en-US" sz="2800" dirty="0">
                <a:latin typeface="+mn-lt"/>
              </a:rPr>
              <a:t> integral </a:t>
            </a:r>
            <a:r>
              <a:rPr lang="en-US" sz="2800" dirty="0" smtClean="0">
                <a:latin typeface="+mn-lt"/>
              </a:rPr>
              <a:t>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=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g(x).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  <a:p>
            <a:r>
              <a:rPr lang="en-US" sz="2800" dirty="0">
                <a:latin typeface="+mn-lt"/>
              </a:rPr>
              <a:t>Curve at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end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smtClean="0">
                <a:latin typeface="+mn-lt"/>
              </a:rPr>
              <a:t>Q </a:t>
            </a:r>
            <a:r>
              <a:rPr lang="en-US" sz="2800" dirty="0">
                <a:latin typeface="+mn-lt"/>
              </a:rPr>
              <a:t>of strip gives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upper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limit</a:t>
            </a:r>
            <a:r>
              <a:rPr lang="en-US" sz="2800" dirty="0">
                <a:latin typeface="+mn-lt"/>
              </a:rPr>
              <a:t> of </a:t>
            </a:r>
            <a:r>
              <a:rPr lang="en-US" sz="2800" b="1" u="sng" dirty="0">
                <a:latin typeface="+mn-lt"/>
              </a:rPr>
              <a:t>inner</a:t>
            </a:r>
            <a:r>
              <a:rPr lang="en-US" sz="2800" dirty="0">
                <a:latin typeface="+mn-lt"/>
              </a:rPr>
              <a:t> integral 	</a:t>
            </a:r>
            <a:r>
              <a:rPr lang="en-US" sz="2800" dirty="0" smtClean="0">
                <a:latin typeface="+mn-lt"/>
              </a:rPr>
              <a:t>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y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=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h(x).</a:t>
            </a:r>
            <a:endParaRPr lang="en-US" sz="28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676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Y</a:t>
            </a:r>
            <a:r>
              <a:rPr lang="en-US" dirty="0" smtClean="0"/>
              <a:t>-axis – </a:t>
            </a:r>
            <a:r>
              <a:rPr lang="en-US" dirty="0"/>
              <a:t>Limit of </a:t>
            </a:r>
            <a:r>
              <a:rPr lang="en-US" dirty="0" smtClean="0"/>
              <a:t>outer </a:t>
            </a:r>
            <a:r>
              <a:rPr lang="en-US" dirty="0"/>
              <a:t>Integral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78436"/>
            <a:ext cx="5486400" cy="54864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1" y="778436"/>
            <a:ext cx="6018948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800" dirty="0">
                <a:latin typeface="+mn-lt"/>
              </a:rPr>
              <a:t>If we take a strip parallel to </a:t>
            </a:r>
            <a:r>
              <a:rPr lang="en-US" sz="2800" b="1" u="sng" dirty="0" smtClean="0">
                <a:latin typeface="+mn-lt"/>
              </a:rPr>
              <a:t>Y-axis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then </a:t>
            </a:r>
            <a:endParaRPr lang="en-US" sz="2800" dirty="0" smtClean="0">
              <a:latin typeface="+mn-lt"/>
            </a:endParaRP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Lower</a:t>
            </a:r>
            <a:r>
              <a:rPr lang="en-US" sz="2800" dirty="0">
                <a:latin typeface="+mn-lt"/>
              </a:rPr>
              <a:t> limit of </a:t>
            </a:r>
            <a:r>
              <a:rPr lang="en-US" sz="2800" b="1" u="sng" dirty="0">
                <a:latin typeface="+mn-lt"/>
              </a:rPr>
              <a:t>outer</a:t>
            </a:r>
            <a:r>
              <a:rPr lang="en-US" sz="2800" dirty="0">
                <a:latin typeface="+mn-lt"/>
              </a:rPr>
              <a:t> integral is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starting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of region on </a:t>
            </a:r>
            <a:r>
              <a:rPr lang="en-US" sz="2800" dirty="0" smtClean="0">
                <a:latin typeface="+mn-lt"/>
              </a:rPr>
              <a:t>X-axis 	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x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=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a</a:t>
            </a:r>
            <a:r>
              <a:rPr lang="en-US" sz="2800" dirty="0" smtClean="0">
                <a:latin typeface="+mn-lt"/>
              </a:rPr>
              <a:t>.</a:t>
            </a:r>
            <a:endParaRPr lang="en-US" sz="2800" dirty="0">
              <a:latin typeface="+mn-lt"/>
            </a:endParaRP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Upper</a:t>
            </a:r>
            <a:r>
              <a:rPr lang="en-US" sz="2800" dirty="0">
                <a:latin typeface="+mn-lt"/>
              </a:rPr>
              <a:t> limit of </a:t>
            </a:r>
            <a:r>
              <a:rPr lang="en-US" sz="2800" b="1" u="sng" dirty="0">
                <a:latin typeface="+mn-lt"/>
              </a:rPr>
              <a:t>outer</a:t>
            </a:r>
            <a:r>
              <a:rPr lang="en-US" sz="2800" dirty="0">
                <a:latin typeface="+mn-lt"/>
              </a:rPr>
              <a:t> integral is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end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point</a:t>
            </a:r>
            <a:r>
              <a:rPr lang="en-US" sz="2800" dirty="0">
                <a:latin typeface="+mn-lt"/>
              </a:rPr>
              <a:t> of region on </a:t>
            </a:r>
            <a:r>
              <a:rPr lang="en-US" sz="2800" dirty="0" smtClean="0">
                <a:latin typeface="+mn-lt"/>
              </a:rPr>
              <a:t>X-axis			i.e</a:t>
            </a:r>
            <a:r>
              <a:rPr lang="en-US" sz="2800" dirty="0">
                <a:latin typeface="+mn-lt"/>
              </a:rPr>
              <a:t>.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x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=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b</a:t>
            </a:r>
            <a:r>
              <a:rPr lang="en-US" sz="2800" dirty="0" smtClean="0">
                <a:latin typeface="+mn-lt"/>
              </a:rPr>
              <a:t>.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900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Y-axis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21" y="783945"/>
            <a:ext cx="5475382" cy="5475382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1" y="778437"/>
            <a:ext cx="5924818" cy="1937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latin typeface="+mn-lt"/>
              </a:rPr>
              <a:t>So if we take a strip parallel to </a:t>
            </a:r>
            <a:r>
              <a:rPr lang="en-US" b="1" u="sng" dirty="0" smtClean="0">
                <a:latin typeface="+mn-lt"/>
              </a:rPr>
              <a:t>Y-axis</a:t>
            </a:r>
            <a:r>
              <a:rPr lang="en-US" dirty="0" smtClean="0">
                <a:latin typeface="+mn-lt"/>
              </a:rPr>
              <a:t> then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we </a:t>
            </a:r>
            <a:r>
              <a:rPr lang="en-US" dirty="0">
                <a:latin typeface="+mn-lt"/>
              </a:rPr>
              <a:t>have to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integrate</a:t>
            </a:r>
            <a:r>
              <a:rPr lang="en-US" dirty="0">
                <a:latin typeface="+mn-lt"/>
              </a:rPr>
              <a:t> given function </a:t>
            </a:r>
            <a:endParaRPr lang="en-US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first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with respect to variable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y</a:t>
            </a:r>
            <a:r>
              <a:rPr lang="en-US" dirty="0" smtClean="0">
                <a:latin typeface="+mn-lt"/>
              </a:rPr>
              <a:t> and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then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variable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2508191" y="5353187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2493487" y="4265025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1067663" y="5339740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192708" y="4265025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>
            <a:off x="4381193" y="4816164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9463121" y="4227628"/>
            <a:ext cx="182880" cy="9144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436227" y="2557632"/>
            <a:ext cx="182880" cy="9144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565731" y="5129966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447247" y="5134024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6" grpId="0" animBg="1"/>
      <p:bldP spid="18" grpId="0" animBg="1"/>
      <p:bldP spid="3" grpId="0"/>
      <p:bldP spid="10" grpId="0" animBg="1"/>
      <p:bldP spid="13" grpId="0" animBg="1"/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the Region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2572" y="778436"/>
            <a:ext cx="4109463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2800" dirty="0">
                <a:latin typeface="+mn-lt"/>
              </a:rPr>
              <a:t>If end points of taken strip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change</a:t>
            </a:r>
            <a:r>
              <a:rPr lang="en-US" sz="2800" dirty="0">
                <a:latin typeface="+mn-lt"/>
              </a:rPr>
              <a:t> the curve in </a:t>
            </a:r>
            <a:r>
              <a:rPr lang="en-US" sz="2800" dirty="0" smtClean="0">
                <a:latin typeface="+mn-lt"/>
              </a:rPr>
              <a:t>given </a:t>
            </a:r>
            <a:r>
              <a:rPr lang="en-US" sz="2800" dirty="0">
                <a:latin typeface="+mn-lt"/>
              </a:rPr>
              <a:t>region then we have to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split</a:t>
            </a:r>
            <a:r>
              <a:rPr lang="en-US" sz="2800" dirty="0">
                <a:latin typeface="+mn-lt"/>
              </a:rPr>
              <a:t> the region into more than one part.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latin typeface="+mn-lt"/>
              </a:rPr>
              <a:t>After splitting we have to evaluate given integral 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each</a:t>
            </a:r>
            <a:r>
              <a:rPr lang="en-US" sz="2800" dirty="0">
                <a:latin typeface="+mn-lt"/>
              </a:rPr>
              <a:t> sub region.</a:t>
            </a:r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7" y="1244912"/>
            <a:ext cx="7315201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7" y="1244912"/>
            <a:ext cx="7315200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7" y="1244912"/>
            <a:ext cx="7315200" cy="45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6" y="1244912"/>
            <a:ext cx="7315200" cy="457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5" y="1244912"/>
            <a:ext cx="7315200" cy="457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4" y="1244912"/>
            <a:ext cx="7315200" cy="457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4" y="1248828"/>
            <a:ext cx="7315200" cy="457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434" y="1248828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5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the Region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72572" y="778436"/>
            <a:ext cx="4109463" cy="48173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sz="2800" dirty="0">
                <a:latin typeface="+mn-lt"/>
              </a:rPr>
              <a:t>If end points of taken strip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change</a:t>
            </a:r>
            <a:r>
              <a:rPr lang="en-US" sz="2800" dirty="0">
                <a:latin typeface="+mn-lt"/>
              </a:rPr>
              <a:t> the curve in </a:t>
            </a:r>
            <a:r>
              <a:rPr lang="en-US" sz="2800" dirty="0" smtClean="0">
                <a:latin typeface="+mn-lt"/>
              </a:rPr>
              <a:t>given </a:t>
            </a:r>
            <a:r>
              <a:rPr lang="en-US" sz="2800" dirty="0">
                <a:latin typeface="+mn-lt"/>
              </a:rPr>
              <a:t>region then we have to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split</a:t>
            </a:r>
            <a:r>
              <a:rPr lang="en-US" sz="2800" dirty="0">
                <a:latin typeface="+mn-lt"/>
              </a:rPr>
              <a:t> the region into more than one part.</a:t>
            </a:r>
          </a:p>
          <a:p>
            <a:pPr>
              <a:lnSpc>
                <a:spcPct val="125000"/>
              </a:lnSpc>
            </a:pPr>
            <a:r>
              <a:rPr lang="en-US" sz="2800" dirty="0">
                <a:latin typeface="+mn-lt"/>
              </a:rPr>
              <a:t>After splitting we have to evaluate given integral for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each</a:t>
            </a:r>
            <a:r>
              <a:rPr lang="en-US" sz="2800" dirty="0">
                <a:latin typeface="+mn-lt"/>
              </a:rPr>
              <a:t> sub region.</a:t>
            </a:r>
          </a:p>
        </p:txBody>
      </p:sp>
      <p:pic>
        <p:nvPicPr>
          <p:cNvPr id="17" name="Content Placeholder 1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4478"/>
            <a:ext cx="5486400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ounded Rectangle 17"/>
          <p:cNvSpPr/>
          <p:nvPr/>
        </p:nvSpPr>
        <p:spPr>
          <a:xfrm>
            <a:off x="8816026" y="2843032"/>
            <a:ext cx="91440" cy="15544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74718" y="3574216"/>
            <a:ext cx="73152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4478"/>
            <a:ext cx="5486400" cy="5486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4478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91667E-6 2.22222E-6 L 0.12709 -0.22778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2.22222E-6 L 0.06602 -0.237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9" grpId="0" animBg="1"/>
      <p:bldP spid="19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</a:t>
                </a:r>
                <a:r>
                  <a:rPr lang="en-US" dirty="0"/>
                  <a:t>5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5486400" cy="23774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dy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where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is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the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triangle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bounded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by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=0,  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y</m:t>
                    </m:r>
                    <m: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y</m:t>
                    </m:r>
                    <m: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5486400" cy="2377440"/>
              </a:xfrm>
              <a:blipFill rotWithShape="0">
                <a:blip r:embed="rId3"/>
                <a:stretch>
                  <a:fillRect b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393125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30471" y="863442"/>
            <a:ext cx="5486400" cy="484632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Draw</a:t>
            </a:r>
            <a:r>
              <a:rPr lang="en-US" sz="2400" dirty="0">
                <a:solidFill>
                  <a:srgbClr val="002060"/>
                </a:solidFill>
              </a:rPr>
              <a:t> all the curves and </a:t>
            </a:r>
            <a:r>
              <a:rPr lang="en-US" sz="2400" dirty="0">
                <a:solidFill>
                  <a:srgbClr val="FF0000"/>
                </a:solidFill>
              </a:rPr>
              <a:t>identify</a:t>
            </a:r>
            <a:r>
              <a:rPr lang="en-US" sz="2400" dirty="0">
                <a:solidFill>
                  <a:srgbClr val="002060"/>
                </a:solidFill>
              </a:rPr>
              <a:t> required region.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the point(s) of </a:t>
            </a:r>
            <a:r>
              <a:rPr lang="en-US" sz="2400" dirty="0">
                <a:solidFill>
                  <a:srgbClr val="FF0000"/>
                </a:solidFill>
              </a:rPr>
              <a:t>intersection</a:t>
            </a:r>
            <a:r>
              <a:rPr lang="en-US" sz="2400" dirty="0">
                <a:solidFill>
                  <a:srgbClr val="002060"/>
                </a:solidFill>
              </a:rPr>
              <a:t> of all the curves if required.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Take the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 parallel to x-axis or y-axis.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If required then </a:t>
            </a:r>
            <a:r>
              <a:rPr lang="en-US" sz="2400" dirty="0">
                <a:solidFill>
                  <a:srgbClr val="FF0000"/>
                </a:solidFill>
              </a:rPr>
              <a:t>divide</a:t>
            </a:r>
            <a:r>
              <a:rPr lang="en-US" sz="2400" dirty="0">
                <a:solidFill>
                  <a:srgbClr val="002060"/>
                </a:solidFill>
              </a:rPr>
              <a:t> the region into two parts.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</a:t>
            </a:r>
            <a:r>
              <a:rPr lang="en-US" sz="2400" dirty="0">
                <a:solidFill>
                  <a:srgbClr val="FF0000"/>
                </a:solidFill>
              </a:rPr>
              <a:t>limits</a:t>
            </a:r>
            <a:r>
              <a:rPr lang="en-US" sz="2400" dirty="0">
                <a:solidFill>
                  <a:srgbClr val="002060"/>
                </a:solidFill>
              </a:rPr>
              <a:t> of </a:t>
            </a:r>
            <a:r>
              <a:rPr lang="en-US" sz="2400" dirty="0">
                <a:solidFill>
                  <a:srgbClr val="FF0000"/>
                </a:solidFill>
              </a:rPr>
              <a:t>inner</a:t>
            </a:r>
            <a:r>
              <a:rPr lang="en-US" sz="2400" dirty="0">
                <a:solidFill>
                  <a:srgbClr val="002060"/>
                </a:solidFill>
              </a:rPr>
              <a:t> integral from the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</a:t>
            </a:r>
            <a:r>
              <a:rPr lang="en-US" sz="2400" dirty="0">
                <a:solidFill>
                  <a:srgbClr val="FF0000"/>
                </a:solidFill>
              </a:rPr>
              <a:t>limits</a:t>
            </a:r>
            <a:r>
              <a:rPr lang="en-US" sz="2400" dirty="0">
                <a:solidFill>
                  <a:srgbClr val="002060"/>
                </a:solidFill>
              </a:rPr>
              <a:t> of </a:t>
            </a:r>
            <a:r>
              <a:rPr lang="en-US" sz="2400" dirty="0" smtClean="0">
                <a:solidFill>
                  <a:srgbClr val="FF0000"/>
                </a:solidFill>
              </a:rPr>
              <a:t>outer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integral from </a:t>
            </a:r>
            <a:r>
              <a:rPr lang="en-US" sz="2400" dirty="0">
                <a:solidFill>
                  <a:srgbClr val="FF0000"/>
                </a:solidFill>
              </a:rPr>
              <a:t>axis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Calculate the example as the example of </a:t>
            </a:r>
            <a:r>
              <a:rPr lang="en-US" sz="2400" dirty="0">
                <a:solidFill>
                  <a:srgbClr val="FF0000"/>
                </a:solidFill>
              </a:rPr>
              <a:t>double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integrals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13" name="Content Placeholder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2" y="911535"/>
            <a:ext cx="5120638" cy="5486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2" y="911535"/>
            <a:ext cx="5120639" cy="5486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1" y="911535"/>
            <a:ext cx="5120639" cy="5486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20" y="911535"/>
            <a:ext cx="5120639" cy="548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19" y="911535"/>
            <a:ext cx="5120639" cy="54864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181794" y="3540867"/>
            <a:ext cx="137160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7368387" y="2717662"/>
            <a:ext cx="928448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x = 0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9080645" y="2717662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x + y = 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087061" y="349514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453885" y="349943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87061" y="446367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908877" y="4141809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740366" y="5201874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677987" y="4139778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87061" y="2098151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537948" y="5199035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5363072" y="4670715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31180" y="4242142"/>
                <a:ext cx="299293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242142"/>
                <a:ext cx="2992935" cy="12223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2754329" y="4131695"/>
                <a:ext cx="3868047" cy="144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29" y="4131695"/>
                <a:ext cx="3868047" cy="144328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587863" y="5574975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73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20" grpId="0" animBg="1"/>
      <p:bldP spid="21" grpId="0"/>
      <p:bldP spid="22" grpId="0"/>
      <p:bldP spid="3" grpId="0" animBg="1"/>
      <p:bldP spid="23" grpId="0" animBg="1"/>
      <p:bldP spid="24" grpId="0" animBg="1"/>
      <p:bldP spid="33" grpId="0" build="p" animBg="1"/>
      <p:bldP spid="32" grpId="0" build="p" animBg="1"/>
      <p:bldP spid="31" grpId="0" build="p" animBg="1"/>
      <p:bldP spid="25" grpId="0" animBg="1"/>
      <p:bldP spid="30" grpId="0" build="p" animBg="1"/>
      <p:bldP spid="26" grpId="0" animBg="1"/>
      <p:bldP spid="27" grpId="0"/>
      <p:bldP spid="28" grpId="0"/>
      <p:bldP spid="29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7"/>
            <a:ext cx="11887200" cy="52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4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or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5486400" cy="23774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dx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dy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where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is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the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triangle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bounded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Shruti" panose="020B0502040204020203" pitchFamily="34" charset="0"/>
                        </a:rPr>
                        <m:t> 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Calibri" panose="020F0502020204030204" pitchFamily="34" charset="0"/>
                  <a:cs typeface="Shruti" panose="020B0502040204020203" pitchFamily="34" charset="0"/>
                </a:endParaRPr>
              </a:p>
              <a:p>
                <a:pPr marL="0" indent="0" algn="l">
                  <a:lnSpc>
                    <a:spcPct val="125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by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=0,  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y</m:t>
                    </m:r>
                    <m:r>
                      <a:rPr lang="en-US" b="0" i="0">
                        <a:solidFill>
                          <a:schemeClr val="bg1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libri" panose="020F0502020204030204" pitchFamily="34" charset="0"/>
                        <a:cs typeface="Shruti" panose="020B0502040204020203" pitchFamily="34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y</m:t>
                    </m:r>
                    <m:r>
                      <a:rPr lang="en-US" i="0" dirty="0" smtClean="0">
                        <a:solidFill>
                          <a:schemeClr val="bg1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5486400" cy="2377440"/>
              </a:xfrm>
              <a:blipFill rotWithShape="0">
                <a:blip r:embed="rId3"/>
                <a:stretch>
                  <a:fillRect b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393125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119" y="911535"/>
            <a:ext cx="5120639" cy="54864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895678" y="2992227"/>
            <a:ext cx="91440" cy="15544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849958" y="4714267"/>
            <a:ext cx="928448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y = 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849958" y="2229387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x + y = 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8849958" y="446367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49958" y="282466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87061" y="446367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908877" y="4121496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740366" y="5181561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677987" y="4119465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10433399" y="446871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537948" y="5178722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31180" y="4221829"/>
                <a:ext cx="299293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221829"/>
                <a:ext cx="2992935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 Same Side Corner Rectangle 25"/>
          <p:cNvSpPr/>
          <p:nvPr/>
        </p:nvSpPr>
        <p:spPr>
          <a:xfrm>
            <a:off x="5362451" y="4650142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2754329" y="4111382"/>
                <a:ext cx="3868047" cy="144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329" y="4111382"/>
                <a:ext cx="3868047" cy="14432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587863" y="5574975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1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3" grpId="0" animBg="1"/>
      <p:bldP spid="23" grpId="0" animBg="1"/>
      <p:bldP spid="24" grpId="0" animBg="1"/>
      <p:bldP spid="33" grpId="0" build="p" animBg="1"/>
      <p:bldP spid="32" grpId="0" build="p" animBg="1"/>
      <p:bldP spid="31" grpId="0" build="p" animBg="1"/>
      <p:bldP spid="25" grpId="0" animBg="1"/>
      <p:bldP spid="30" grpId="0" build="p" animBg="1"/>
      <p:bldP spid="27" grpId="0"/>
      <p:bldP spid="26" grpId="0" animBg="1"/>
      <p:bldP spid="28" grpId="0"/>
      <p:bldP spid="29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8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486400" cy="265176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 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(2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x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Shruti" panose="020B0502040204020203" pitchFamily="34" charset="0"/>
                            </a:rPr>
                            <m:t>dA</m:t>
                          </m:r>
                        </m:e>
                      </m:nary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over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the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  <a:uFill>
                      <a:solidFill>
                        <a:srgbClr val="0070C0"/>
                      </a:solidFill>
                    </a:uFill>
                    <a:latin typeface="Cambria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t</a:t>
                </a:r>
                <a:r>
                  <a:rPr lang="en-US" b="0" dirty="0" smtClean="0">
                    <a:solidFill>
                      <a:schemeClr val="bg1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riangular  region R  enclosed between </a:t>
                </a:r>
                <a:r>
                  <a:rPr lang="en-US" dirty="0" smtClean="0">
                    <a:solidFill>
                      <a:schemeClr val="bg1"/>
                    </a:solidFill>
                    <a:uFill>
                      <a:solidFill>
                        <a:srgbClr val="0070C0"/>
                      </a:solidFill>
                    </a:uFill>
                    <a:latin typeface="Cambria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the lines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,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="0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.</a:t>
                </a:r>
                <a:endParaRPr lang="en-US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486400" cy="2651760"/>
              </a:xfrm>
              <a:blipFill rotWithShape="0">
                <a:blip r:embed="rId3"/>
                <a:stretch>
                  <a:fillRect l="-2333" r="-2111" b="-5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551883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30471" y="863442"/>
            <a:ext cx="5486400" cy="484632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Draw</a:t>
            </a:r>
            <a:r>
              <a:rPr lang="en-US" sz="2400" dirty="0">
                <a:solidFill>
                  <a:srgbClr val="002060"/>
                </a:solidFill>
              </a:rPr>
              <a:t> all the curves and </a:t>
            </a:r>
            <a:r>
              <a:rPr lang="en-US" sz="2400" dirty="0">
                <a:solidFill>
                  <a:srgbClr val="FF0000"/>
                </a:solidFill>
              </a:rPr>
              <a:t>identify</a:t>
            </a:r>
            <a:r>
              <a:rPr lang="en-US" sz="2400" dirty="0">
                <a:solidFill>
                  <a:srgbClr val="002060"/>
                </a:solidFill>
              </a:rPr>
              <a:t> required region.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the point(s) of </a:t>
            </a:r>
            <a:r>
              <a:rPr lang="en-US" sz="2400" dirty="0">
                <a:solidFill>
                  <a:srgbClr val="FF0000"/>
                </a:solidFill>
              </a:rPr>
              <a:t>intersection</a:t>
            </a:r>
            <a:r>
              <a:rPr lang="en-US" sz="2400" dirty="0">
                <a:solidFill>
                  <a:srgbClr val="002060"/>
                </a:solidFill>
              </a:rPr>
              <a:t> of all the curves if required.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Take the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 parallel to x-axis or y-axis.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If required then </a:t>
            </a:r>
            <a:r>
              <a:rPr lang="en-US" sz="2400" dirty="0">
                <a:solidFill>
                  <a:srgbClr val="FF0000"/>
                </a:solidFill>
              </a:rPr>
              <a:t>divide</a:t>
            </a:r>
            <a:r>
              <a:rPr lang="en-US" sz="2400" dirty="0">
                <a:solidFill>
                  <a:srgbClr val="002060"/>
                </a:solidFill>
              </a:rPr>
              <a:t> the region into two parts.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</a:t>
            </a:r>
            <a:r>
              <a:rPr lang="en-US" sz="2400" dirty="0">
                <a:solidFill>
                  <a:srgbClr val="FF0000"/>
                </a:solidFill>
              </a:rPr>
              <a:t>limits</a:t>
            </a:r>
            <a:r>
              <a:rPr lang="en-US" sz="2400" dirty="0">
                <a:solidFill>
                  <a:srgbClr val="002060"/>
                </a:solidFill>
              </a:rPr>
              <a:t> of </a:t>
            </a:r>
            <a:r>
              <a:rPr lang="en-US" sz="2400" dirty="0">
                <a:solidFill>
                  <a:srgbClr val="FF0000"/>
                </a:solidFill>
              </a:rPr>
              <a:t>inner</a:t>
            </a:r>
            <a:r>
              <a:rPr lang="en-US" sz="2400" dirty="0">
                <a:solidFill>
                  <a:srgbClr val="002060"/>
                </a:solidFill>
              </a:rPr>
              <a:t> integral from the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Find </a:t>
            </a:r>
            <a:r>
              <a:rPr lang="en-US" sz="2400" dirty="0">
                <a:solidFill>
                  <a:srgbClr val="FF0000"/>
                </a:solidFill>
              </a:rPr>
              <a:t>limits</a:t>
            </a:r>
            <a:r>
              <a:rPr lang="en-US" sz="2400" dirty="0">
                <a:solidFill>
                  <a:srgbClr val="002060"/>
                </a:solidFill>
              </a:rPr>
              <a:t> of </a:t>
            </a:r>
            <a:r>
              <a:rPr lang="en-US" sz="2400" dirty="0" smtClean="0">
                <a:solidFill>
                  <a:srgbClr val="FF0000"/>
                </a:solidFill>
              </a:rPr>
              <a:t>outer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002060"/>
                </a:solidFill>
              </a:rPr>
              <a:t>integral from </a:t>
            </a:r>
            <a:r>
              <a:rPr lang="en-US" sz="2400" dirty="0">
                <a:solidFill>
                  <a:srgbClr val="FF0000"/>
                </a:solidFill>
              </a:rPr>
              <a:t>axis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lvl="0" algn="just">
              <a:lnSpc>
                <a:spcPct val="100000"/>
              </a:lnSpc>
            </a:pPr>
            <a:r>
              <a:rPr lang="en-US" sz="2400" dirty="0">
                <a:solidFill>
                  <a:srgbClr val="002060"/>
                </a:solidFill>
              </a:rPr>
              <a:t> Calculate the example as the example of </a:t>
            </a:r>
            <a:r>
              <a:rPr lang="en-US" sz="2400" dirty="0">
                <a:solidFill>
                  <a:srgbClr val="FF0000"/>
                </a:solidFill>
              </a:rPr>
              <a:t>double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integrals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34192" y="5061070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96203" y="6145887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287044" y="5061070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012724" y="6127470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4437463" y="5600279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31180" y="4082805"/>
                <a:ext cx="3056862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082805"/>
                <a:ext cx="3056862" cy="12223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1113536" y="5061070"/>
                <a:ext cx="4506555" cy="14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36" y="5061070"/>
                <a:ext cx="4506555" cy="14441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791200" y="5755995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7778823" y="2504895"/>
            <a:ext cx="283464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687383" y="2458662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18150" y="388363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519933" y="2458662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118150" y="139643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702813" y="2638976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y = x + 1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227407" y="2638976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y</a:t>
            </a:r>
            <a:r>
              <a:rPr lang="en-US" dirty="0" smtClean="0">
                <a:solidFill>
                  <a:schemeClr val="accent6"/>
                </a:solidFill>
              </a:rPr>
              <a:t> = -x +1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5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27" grpId="0"/>
      <p:bldP spid="28" grpId="0"/>
      <p:bldP spid="29" grpId="0" build="p" animBg="1"/>
      <p:bldP spid="20" grpId="0" animBg="1"/>
      <p:bldP spid="3" grpId="0" animBg="1"/>
      <p:bldP spid="23" grpId="0" animBg="1"/>
      <p:bldP spid="24" grpId="0" animBg="1"/>
      <p:bldP spid="25" grpId="0" animBg="1"/>
      <p:bldP spid="22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8(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or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83816" y="2430025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5829" y="3504226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818556" y="2430025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57884" y="3517874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5" name="Round Same Side Corner Rectangle 34"/>
          <p:cNvSpPr/>
          <p:nvPr/>
        </p:nvSpPr>
        <p:spPr>
          <a:xfrm>
            <a:off x="3956529" y="2992733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/>
              <p:cNvSpPr/>
              <p:nvPr/>
            </p:nvSpPr>
            <p:spPr>
              <a:xfrm>
                <a:off x="171521" y="876685"/>
                <a:ext cx="2638094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2638094" cy="1222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171521" y="2439456"/>
                <a:ext cx="4898072" cy="14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439456"/>
                <a:ext cx="4898072" cy="14441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791200" y="5755995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63442"/>
            <a:ext cx="6400800" cy="4800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858866"/>
            <a:ext cx="6400799" cy="4800599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228536" y="1487878"/>
            <a:ext cx="91440" cy="15544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82816" y="300714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89610" y="513396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87400" y="142792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111092" y="513396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0702813" y="2638976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y = x + 1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227407" y="2638976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y</a:t>
            </a:r>
            <a:r>
              <a:rPr lang="en-US" dirty="0" smtClean="0">
                <a:solidFill>
                  <a:schemeClr val="accent6"/>
                </a:solidFill>
              </a:rPr>
              <a:t> = -x +1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228536" y="1533676"/>
            <a:ext cx="91440" cy="155448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10009046" y="300714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99944" y="5292323"/>
            <a:ext cx="73152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9112957" y="5133968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 Side Corner Rectangle 36"/>
          <p:cNvSpPr/>
          <p:nvPr/>
        </p:nvSpPr>
        <p:spPr>
          <a:xfrm>
            <a:off x="3727929" y="4802431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42932" y="5301516"/>
            <a:ext cx="10058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013630" y="142792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1570041" y="511863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5976" y="4226315"/>
            <a:ext cx="73152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98828" y="4212667"/>
            <a:ext cx="73152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171521" y="4224019"/>
                <a:ext cx="4667367" cy="14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4224019"/>
                <a:ext cx="4667367" cy="14441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ontent Placeholder 2"/>
          <p:cNvSpPr txBox="1">
            <a:spLocks/>
          </p:cNvSpPr>
          <p:nvPr/>
        </p:nvSpPr>
        <p:spPr>
          <a:xfrm>
            <a:off x="5410200" y="1010456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rgbClr val="002060"/>
                </a:solidFill>
              </a:rPr>
              <a:t>y = 3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14948 -0.00232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 animBg="1"/>
      <p:bldP spid="32" grpId="0" build="p" animBg="1"/>
      <p:bldP spid="31" grpId="0" build="p" animBg="1"/>
      <p:bldP spid="30" grpId="0" build="p" animBg="1"/>
      <p:bldP spid="35" grpId="0" animBg="1"/>
      <p:bldP spid="28" grpId="0"/>
      <p:bldP spid="29" grpId="0" build="p" animBg="1"/>
      <p:bldP spid="20" grpId="0" animBg="1"/>
      <p:bldP spid="3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39" grpId="0" animBg="1"/>
      <p:bldP spid="45" grpId="0" build="p" animBg="1"/>
      <p:bldP spid="40" grpId="0" animBg="1"/>
      <p:bldP spid="37" grpId="0" animBg="1"/>
      <p:bldP spid="47" grpId="0" build="p" animBg="1"/>
      <p:bldP spid="41" grpId="0" animBg="1"/>
      <p:bldP spid="42" grpId="0" animBg="1"/>
      <p:bldP spid="44" grpId="0" build="p" animBg="1"/>
      <p:bldP spid="46" grpId="0" build="p" animBg="1"/>
      <p:bldP spid="4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4206240" cy="338328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region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first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quadrant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bounded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hyperbola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lines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=8.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4206240" cy="3383280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1" y="4398967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16" y="863444"/>
            <a:ext cx="6047232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0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65" y="779441"/>
            <a:ext cx="8412478" cy="4937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 smtClean="0"/>
                  <a:t>)</a:t>
                </a:r>
                <a:endParaRPr lang="en-US" b="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65" y="779443"/>
            <a:ext cx="8412478" cy="493775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5836671" y="3253723"/>
            <a:ext cx="91440" cy="182880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876767" y="2430763"/>
            <a:ext cx="91440" cy="265176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511762" y="5262221"/>
            <a:ext cx="13716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y = 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511762" y="2236002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dirty="0" smtClean="0">
                <a:solidFill>
                  <a:schemeClr val="tx2"/>
                </a:solidFill>
              </a:rPr>
              <a:t> = x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968207" y="1839301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 smtClean="0">
                <a:solidFill>
                  <a:schemeClr val="accent6"/>
                </a:solidFill>
              </a:rPr>
              <a:t>xy</a:t>
            </a:r>
            <a:r>
              <a:rPr lang="en-US" dirty="0" smtClean="0">
                <a:solidFill>
                  <a:schemeClr val="accent6"/>
                </a:solidFill>
              </a:rPr>
              <a:t> = 16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83816" y="2362521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1541" y="3451010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61374" y="2362521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15007" y="3450370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>
            <a:off x="2403875" y="2920041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71521" y="876685"/>
                <a:ext cx="1616020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1616020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71521" y="2371952"/>
                <a:ext cx="3326936" cy="14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371952"/>
                <a:ext cx="3326936" cy="14441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7531166" y="499108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790951" y="498790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16432" y="499108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795925" y="315690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90793" y="4096579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8518" y="5185068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25487" y="4096579"/>
            <a:ext cx="64008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>
            <a:off x="2538313" y="4646888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21984" y="5184428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71521" y="4089011"/>
                <a:ext cx="3541162" cy="1461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16/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4089011"/>
                <a:ext cx="3541162" cy="1461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11174024" y="499108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831047" y="499343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531166" y="498790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31047" y="2362521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71521" y="5668208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11356904" y="3906513"/>
            <a:ext cx="89034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rgbClr val="7030A0"/>
                </a:solidFill>
              </a:rPr>
              <a:t>x = </a:t>
            </a:r>
            <a:r>
              <a:rPr lang="en-US" dirty="0">
                <a:solidFill>
                  <a:srgbClr val="7030A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1778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6" grpId="0" build="p" animBg="1"/>
      <p:bldP spid="38" grpId="0" build="p" animBg="1"/>
      <p:bldP spid="39" grpId="0" build="p" animBg="1"/>
      <p:bldP spid="40" grpId="0" build="p" animBg="1"/>
      <p:bldP spid="41" grpId="0" animBg="1"/>
      <p:bldP spid="31" grpId="0"/>
      <p:bldP spid="32" grpId="0" animBg="1"/>
      <p:bldP spid="33" grpId="0" animBg="1"/>
      <p:bldP spid="34" grpId="0" animBg="1"/>
      <p:bldP spid="35" grpId="0" animBg="1"/>
      <p:bldP spid="42" grpId="0" build="p" animBg="1"/>
      <p:bldP spid="43" grpId="0" build="p" animBg="1"/>
      <p:bldP spid="44" grpId="0" build="p" animBg="1"/>
      <p:bldP spid="51" grpId="0" animBg="1"/>
      <p:bldP spid="45" grpId="0" build="p" animBg="1"/>
      <p:bldP spid="46" grpId="0"/>
      <p:bldP spid="47" grpId="0" animBg="1"/>
      <p:bldP spid="48" grpId="0" animBg="1"/>
      <p:bldP spid="49" grpId="0" animBg="1"/>
      <p:bldP spid="50" grpId="0" animBg="1"/>
      <p:bldP spid="52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65" y="779441"/>
            <a:ext cx="8412478" cy="4937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or</a:t>
                </a:r>
                <a:r>
                  <a:rPr lang="en-US" b="0" dirty="0" smtClean="0"/>
                  <a:t>)</a:t>
                </a:r>
                <a:endParaRPr lang="en-US" b="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66" y="779443"/>
            <a:ext cx="8412476" cy="493775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871401" y="4228131"/>
            <a:ext cx="640080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709469" y="2399318"/>
            <a:ext cx="219456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07139" y="5221303"/>
            <a:ext cx="92932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y = 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587826" y="2183428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chemeClr val="tx2"/>
                </a:solidFill>
              </a:rPr>
              <a:t>y</a:t>
            </a:r>
            <a:r>
              <a:rPr lang="en-US" dirty="0" smtClean="0">
                <a:solidFill>
                  <a:schemeClr val="tx2"/>
                </a:solidFill>
              </a:rPr>
              <a:t> = x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9331068" y="2183428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 smtClean="0">
                <a:solidFill>
                  <a:schemeClr val="accent6"/>
                </a:solidFill>
              </a:rPr>
              <a:t>xy</a:t>
            </a:r>
            <a:r>
              <a:rPr lang="en-US" dirty="0" smtClean="0">
                <a:solidFill>
                  <a:schemeClr val="accent6"/>
                </a:solidFill>
              </a:rPr>
              <a:t> = 16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83816" y="2362521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1541" y="3451010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61374" y="2362521"/>
            <a:ext cx="54864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57855" y="3450370"/>
            <a:ext cx="64008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>
            <a:off x="2403875" y="2920041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71521" y="876685"/>
                <a:ext cx="1616020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1616020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71521" y="2371952"/>
                <a:ext cx="3306098" cy="1442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371952"/>
                <a:ext cx="3306098" cy="14423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3916431" y="3194361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779961" y="416812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16432" y="499108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172822" y="416812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90793" y="4096579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8518" y="5185068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82624" y="4096579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>
            <a:off x="2538313" y="4646888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64832" y="5184428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71521" y="4089011"/>
                <a:ext cx="3469860" cy="1461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16/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4089011"/>
                <a:ext cx="3469860" cy="1461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3915794" y="143113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18029" y="236423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916432" y="3199745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31047" y="2362521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71521" y="5668208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11371269" y="3981983"/>
            <a:ext cx="89034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rgbClr val="7030A0"/>
                </a:solidFill>
              </a:rPr>
              <a:t>x = </a:t>
            </a:r>
            <a:r>
              <a:rPr lang="en-US" dirty="0">
                <a:solidFill>
                  <a:srgbClr val="7030A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436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6" grpId="0" build="p" animBg="1"/>
      <p:bldP spid="38" grpId="0" build="p" animBg="1"/>
      <p:bldP spid="39" grpId="0" build="p" animBg="1"/>
      <p:bldP spid="40" grpId="0" build="p" animBg="1"/>
      <p:bldP spid="41" grpId="0" animBg="1"/>
      <p:bldP spid="31" grpId="0"/>
      <p:bldP spid="32" grpId="0" animBg="1"/>
      <p:bldP spid="33" grpId="0" animBg="1"/>
      <p:bldP spid="34" grpId="0" animBg="1"/>
      <p:bldP spid="35" grpId="0" animBg="1"/>
      <p:bldP spid="42" grpId="0" build="p" animBg="1"/>
      <p:bldP spid="43" grpId="0" build="p" animBg="1"/>
      <p:bldP spid="44" grpId="0" build="p" animBg="1"/>
      <p:bldP spid="51" grpId="0" animBg="1"/>
      <p:bldP spid="45" grpId="0" build="p" animBg="1"/>
      <p:bldP spid="46" grpId="0"/>
      <p:bldP spid="47" grpId="0" animBg="1"/>
      <p:bldP spid="48" grpId="0" animBg="1"/>
      <p:bldP spid="49" grpId="0" animBg="1"/>
      <p:bldP spid="50" grpId="0" animBg="1"/>
      <p:bldP spid="52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11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4846320" cy="457497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Sketch the region of integration and evaluate the integral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where  </a:t>
                </a:r>
                <a:r>
                  <a:rPr lang="en-US" dirty="0">
                    <a:solidFill>
                      <a:schemeClr val="bg1"/>
                    </a:solidFill>
                  </a:rPr>
                  <a:t>R  is the region inside the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square | </a:t>
                </a:r>
                <a:r>
                  <a:rPr lang="en-US" dirty="0">
                    <a:solidFill>
                      <a:schemeClr val="bg1"/>
                    </a:solidFill>
                  </a:rPr>
                  <a:t>x | + | y | = 1.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  <m:e>
                                          <m: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4846320" cy="4574970"/>
              </a:xfrm>
              <a:blipFill rotWithShape="0">
                <a:blip r:embed="rId3"/>
                <a:stretch>
                  <a:fillRect l="-2642" t="-2400" r="-25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594220" y="5438414"/>
            <a:ext cx="338328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S-19(4 mark)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1" name="Content Placeholder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32" name="Picture 3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33" name="Picture 32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35" name="Picture 34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p:pic>
        <p:nvPicPr>
          <p:cNvPr id="45" name="Picture 44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9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50" y="863444"/>
            <a:ext cx="6858000" cy="5669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11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 smtClean="0"/>
                  <a:t>)</a:t>
                </a:r>
                <a:endParaRPr lang="en-US" b="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7387181" y="4634367"/>
            <a:ext cx="219456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7387181" y="2810919"/>
            <a:ext cx="2194560" cy="9144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25001" y="4356702"/>
            <a:ext cx="1545872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rgbClr val="7030A0"/>
                </a:solidFill>
              </a:rPr>
              <a:t>- x - y </a:t>
            </a:r>
            <a:r>
              <a:rPr lang="en-US" dirty="0">
                <a:solidFill>
                  <a:srgbClr val="7030A0"/>
                </a:solidFill>
              </a:rPr>
              <a:t>= </a:t>
            </a:r>
            <a:r>
              <a:rPr lang="en-US" dirty="0" smtClean="0">
                <a:solidFill>
                  <a:srgbClr val="7030A0"/>
                </a:solidFill>
              </a:rPr>
              <a:t>1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836226" y="2536478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-x </a:t>
            </a:r>
            <a:r>
              <a:rPr lang="en-US" dirty="0">
                <a:solidFill>
                  <a:schemeClr val="accent4"/>
                </a:solidFill>
              </a:rPr>
              <a:t>+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y = 1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9742680" y="4356702"/>
            <a:ext cx="146304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>
                <a:solidFill>
                  <a:srgbClr val="0070C0"/>
                </a:solidFill>
              </a:rPr>
              <a:t>x </a:t>
            </a:r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>
                <a:solidFill>
                  <a:srgbClr val="0070C0"/>
                </a:solidFill>
              </a:rPr>
              <a:t>y = 1</a:t>
            </a: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62636" y="2366930"/>
            <a:ext cx="45720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34237" y="3433911"/>
            <a:ext cx="45720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14181" y="2371667"/>
            <a:ext cx="64008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85518" y="3433585"/>
            <a:ext cx="64008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Round Same Side Corner Rectangle 40"/>
          <p:cNvSpPr/>
          <p:nvPr/>
        </p:nvSpPr>
        <p:spPr>
          <a:xfrm>
            <a:off x="3379092" y="2896171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171521" y="876685"/>
                <a:ext cx="2638094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2638094" cy="12223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/>
              <p:cNvSpPr/>
              <p:nvPr/>
            </p:nvSpPr>
            <p:spPr>
              <a:xfrm>
                <a:off x="171521" y="2371952"/>
                <a:ext cx="4310154" cy="1444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371952"/>
                <a:ext cx="4310154" cy="14441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8421597" y="165351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295741" y="277314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21597" y="369144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500956" y="2760641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14929" y="4081237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90340" y="5158757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75578" y="4103133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1" name="Round Same Side Corner Rectangle 50"/>
          <p:cNvSpPr/>
          <p:nvPr/>
        </p:nvSpPr>
        <p:spPr>
          <a:xfrm>
            <a:off x="3514695" y="4633302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87527" y="5171081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171521" y="4089011"/>
                <a:ext cx="4458465" cy="144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4089011"/>
                <a:ext cx="4458465" cy="144328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8421597" y="3685243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295741" y="458066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421597" y="570116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500956" y="4580660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71521" y="5668208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742680" y="2536478"/>
            <a:ext cx="135172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accent6"/>
                </a:solidFill>
              </a:rPr>
              <a:t>x + y = 1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36" grpId="0" build="p" animBg="1"/>
      <p:bldP spid="38" grpId="0" build="p" animBg="1"/>
      <p:bldP spid="39" grpId="0" build="p" animBg="1"/>
      <p:bldP spid="40" grpId="0" build="p" animBg="1"/>
      <p:bldP spid="41" grpId="0" animBg="1"/>
      <p:bldP spid="31" grpId="0"/>
      <p:bldP spid="32" grpId="0" animBg="1"/>
      <p:bldP spid="33" grpId="0" animBg="1"/>
      <p:bldP spid="34" grpId="0" animBg="1"/>
      <p:bldP spid="35" grpId="0" animBg="1"/>
      <p:bldP spid="42" grpId="0" build="p" animBg="1"/>
      <p:bldP spid="43" grpId="0" build="p" animBg="1"/>
      <p:bldP spid="44" grpId="0" build="p" animBg="1"/>
      <p:bldP spid="51" grpId="0" animBg="1"/>
      <p:bldP spid="45" grpId="0" build="p" animBg="1"/>
      <p:bldP spid="46" grpId="0"/>
      <p:bldP spid="47" grpId="0" animBg="1"/>
      <p:bldP spid="48" grpId="0" animBg="1"/>
      <p:bldP spid="49" grpId="0" animBg="1"/>
      <p:bldP spid="50" grpId="0" animBg="1"/>
      <p:bldP spid="52" grpId="0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14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3657600" cy="3173561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dxdy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over the  region 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bounded  by </a:t>
                </a:r>
                <a:r>
                  <a:rPr lang="en-US" dirty="0">
                    <a:solidFill>
                      <a:schemeClr val="bg1"/>
                    </a:solidFill>
                  </a:rPr>
                  <a:t>the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parabolas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and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3657600" cy="3173561"/>
              </a:xfrm>
              <a:blipFill rotWithShape="0">
                <a:blip r:embed="rId3"/>
                <a:stretch>
                  <a:fillRect l="-3500" b="-4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4189248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2" y="863444"/>
            <a:ext cx="8193024" cy="512064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3" y="863444"/>
            <a:ext cx="8193023" cy="5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3" y="863444"/>
            <a:ext cx="8193023" cy="5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3" y="863444"/>
            <a:ext cx="8193023" cy="5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14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14</a:t>
                </a:r>
                <a:r>
                  <a:rPr lang="en-US" b="0" dirty="0"/>
                  <a:t>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3" y="863444"/>
            <a:ext cx="8193023" cy="5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6670544" y="2633844"/>
                <a:ext cx="146304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indent="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544" y="2633844"/>
                <a:ext cx="14630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/>
              <p:cNvSpPr txBox="1">
                <a:spLocks/>
              </p:cNvSpPr>
              <p:nvPr/>
            </p:nvSpPr>
            <p:spPr>
              <a:xfrm>
                <a:off x="4227571" y="3423764"/>
                <a:ext cx="13517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indent="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571" y="3423764"/>
                <a:ext cx="135172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52546" y="2417797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19196" y="3479327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11852" y="2429164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73958" y="3503598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71521" y="876685"/>
                <a:ext cx="2281074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2281074" cy="12223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71521" y="2364849"/>
                <a:ext cx="3535134" cy="1523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xy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364849"/>
                <a:ext cx="3535134" cy="15235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0953" y="444074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76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14" grpId="0" build="p" animBg="1"/>
      <p:bldP spid="15" grpId="0" build="p" animBg="1"/>
      <p:bldP spid="16" grpId="0" build="p" animBg="1"/>
      <p:bldP spid="17" grpId="0" build="p" animBg="1"/>
      <p:bldP spid="13" grpId="0"/>
      <p:bldP spid="18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+c in Integral?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55409"/>
            <a:ext cx="10972800" cy="48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5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19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959164"/>
                <a:ext cx="3545470" cy="3889783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Evaluate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over the 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region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bounded  </a:t>
                </a:r>
                <a:r>
                  <a:rPr lang="en-US" dirty="0">
                    <a:solidFill>
                      <a:schemeClr val="bg1"/>
                    </a:solidFill>
                  </a:rPr>
                  <a:t>by the 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arabolas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959164"/>
                <a:ext cx="3545470" cy="3889783"/>
              </a:xfrm>
              <a:blipFill rotWithShape="0">
                <a:blip r:embed="rId3"/>
                <a:stretch>
                  <a:fillRect l="-3614" t="-1097" b="-4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5096910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5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0" y="863444"/>
            <a:ext cx="8229599" cy="548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30" y="863444"/>
            <a:ext cx="8229599" cy="5486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9" y="863444"/>
            <a:ext cx="8229599" cy="5486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9" y="863444"/>
            <a:ext cx="8229599" cy="54864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9" y="863444"/>
            <a:ext cx="82295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4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29" y="863444"/>
            <a:ext cx="8229599" cy="548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19</a:t>
                </a:r>
                <a:r>
                  <a:rPr lang="en-US" b="0" dirty="0" smtClean="0"/>
                  <a:t>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b="0" dirty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ontent Placeholder 2"/>
              <p:cNvSpPr txBox="1">
                <a:spLocks/>
              </p:cNvSpPr>
              <p:nvPr/>
            </p:nvSpPr>
            <p:spPr>
              <a:xfrm>
                <a:off x="6251307" y="1526808"/>
                <a:ext cx="146304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indent="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07" y="1526808"/>
                <a:ext cx="1463040" cy="523220"/>
              </a:xfrm>
              <a:prstGeom prst="rect">
                <a:avLst/>
              </a:prstGeom>
              <a:blipFill rotWithShape="0">
                <a:blip r:embed="rId4"/>
                <a:stretch>
                  <a:fillRect r="-1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/>
              <p:cNvSpPr txBox="1">
                <a:spLocks/>
              </p:cNvSpPr>
              <p:nvPr/>
            </p:nvSpPr>
            <p:spPr>
              <a:xfrm>
                <a:off x="5954771" y="5147592"/>
                <a:ext cx="135172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indent="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771" y="5147592"/>
                <a:ext cx="135172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54551" y="2407608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0975" y="3479505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12059" y="2410231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83030" y="3485358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71521" y="876685"/>
                <a:ext cx="245689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876685"/>
                <a:ext cx="2456891" cy="12223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0953" y="444074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171521" y="2371952"/>
                <a:ext cx="4259051" cy="1463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21" y="2371952"/>
                <a:ext cx="4259051" cy="146309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2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14" grpId="0" build="p" animBg="1"/>
      <p:bldP spid="15" grpId="0" build="p" animBg="1"/>
      <p:bldP spid="16" grpId="0" build="p" animBg="1"/>
      <p:bldP spid="17" grpId="0" build="p" animBg="1"/>
      <p:bldP spid="18" grpId="0" build="p" animBg="1"/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667"/>
          <a:stretch/>
        </p:blipFill>
        <p:spPr>
          <a:xfrm>
            <a:off x="2710108" y="0"/>
            <a:ext cx="6771785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Definite vs Indefinite Integrals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5" y="1268867"/>
            <a:ext cx="3396351" cy="3657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2467" y="5302388"/>
            <a:ext cx="2766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Indefinite Integral</a:t>
            </a:r>
            <a:endParaRPr lang="en-US" sz="24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37" y="1268867"/>
            <a:ext cx="3396351" cy="3657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37554" y="5302387"/>
            <a:ext cx="2504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</a:rPr>
              <a:t>D</a:t>
            </a:r>
            <a:r>
              <a:rPr lang="en-US" sz="2400" b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efinite Integral</a:t>
            </a:r>
            <a:endParaRPr lang="en-US" sz="24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77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</a:t>
            </a:r>
            <a:r>
              <a:rPr lang="en-US" dirty="0"/>
              <a:t>Integrals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Direct </a:t>
            </a:r>
            <a:r>
              <a:rPr lang="en-US" dirty="0" smtClean="0"/>
              <a:t>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5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6735</TotalTime>
  <Words>1651</Words>
  <Application>Microsoft Office PowerPoint</Application>
  <PresentationFormat>Widescreen</PresentationFormat>
  <Paragraphs>495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Wingdings</vt:lpstr>
      <vt:lpstr>Times New Roman</vt:lpstr>
      <vt:lpstr>Roboto Condensed</vt:lpstr>
      <vt:lpstr>Arial</vt:lpstr>
      <vt:lpstr>Cambria Math</vt:lpstr>
      <vt:lpstr>Segoe UI Black</vt:lpstr>
      <vt:lpstr>Wingdings 3</vt:lpstr>
      <vt:lpstr>Shruti</vt:lpstr>
      <vt:lpstr>Cambria</vt:lpstr>
      <vt:lpstr>Roboto Condensed Light</vt:lpstr>
      <vt:lpstr>Calibri</vt:lpstr>
      <vt:lpstr>Office Theme</vt:lpstr>
      <vt:lpstr>Unit – 5 Multiple integral</vt:lpstr>
      <vt:lpstr>PowerPoint Presentation</vt:lpstr>
      <vt:lpstr>Outline</vt:lpstr>
      <vt:lpstr>Introduction</vt:lpstr>
      <vt:lpstr>What is Integral?</vt:lpstr>
      <vt:lpstr>PowerPoint Presentation</vt:lpstr>
      <vt:lpstr>What is +c in Integral?</vt:lpstr>
      <vt:lpstr>Definite vs Indefinite Integrals</vt:lpstr>
      <vt:lpstr>Double Integrals  By Direct Integration</vt:lpstr>
      <vt:lpstr>What is Multiple Integral?</vt:lpstr>
      <vt:lpstr>What is Double Integral?</vt:lpstr>
      <vt:lpstr>Double Integral with Constant Limit</vt:lpstr>
      <vt:lpstr>Double Integral with Constant Limit</vt:lpstr>
      <vt:lpstr>Double Integral with Constant Limit</vt:lpstr>
      <vt:lpstr>Double Integral with Constant Limit</vt:lpstr>
      <vt:lpstr>Method 1 ⇒ Example – 3</vt:lpstr>
      <vt:lpstr>Method 1 ⇒ Example – 5</vt:lpstr>
      <vt:lpstr>Method 1 ⇒ Example – 5(continue)</vt:lpstr>
      <vt:lpstr>Method 1 ⇒ Example – 6</vt:lpstr>
      <vt:lpstr>Method 1 ⇒ Example – 6(continue)</vt:lpstr>
      <vt:lpstr>Method 1 ⇒ Example – 8</vt:lpstr>
      <vt:lpstr>Method 1 ⇒ Example – 8(continue)</vt:lpstr>
      <vt:lpstr>Method 1 ⇒ Example – 13</vt:lpstr>
      <vt:lpstr>Method 1 ⇒ Example – 13(continue)</vt:lpstr>
      <vt:lpstr>Triple Integrals  By Direct Integration</vt:lpstr>
      <vt:lpstr>What is Triple Integral?</vt:lpstr>
      <vt:lpstr>Triple Integral with Constant Limit</vt:lpstr>
      <vt:lpstr>Triple Integral with Constant Limit</vt:lpstr>
      <vt:lpstr>Triple Integral with Constant Limit</vt:lpstr>
      <vt:lpstr>Triple Integral with Constant Limit</vt:lpstr>
      <vt:lpstr>Method 2 ⇒ Example – 2</vt:lpstr>
      <vt:lpstr>Method 2 ⇒ Example – 2(continue)</vt:lpstr>
      <vt:lpstr>Method 2 ⇒ Example – 3</vt:lpstr>
      <vt:lpstr>Method 2 ⇒ Example – 3(continue)</vt:lpstr>
      <vt:lpstr>Integration by Parts</vt:lpstr>
      <vt:lpstr>Method 2 ⇒ Example – 12</vt:lpstr>
      <vt:lpstr>Method 2 ⇒ Example – 12(continue)</vt:lpstr>
      <vt:lpstr>Method 2 ⇒ Example – 12(continue)</vt:lpstr>
      <vt:lpstr>Method 2 ⇒ Example – 12(continue)</vt:lpstr>
      <vt:lpstr>Method 2 ⇒ Example – 15</vt:lpstr>
      <vt:lpstr>Method 2 ⇒ Example – 15(continue)</vt:lpstr>
      <vt:lpstr>Method 2 ⇒ Example – 15(continue)</vt:lpstr>
      <vt:lpstr>Method 2 ⇒ Example – 15(continue)</vt:lpstr>
      <vt:lpstr>Method 2 ⇒ Example – 16</vt:lpstr>
      <vt:lpstr>Method 2 ⇒ Example – 17</vt:lpstr>
      <vt:lpstr>Method 2 ⇒ Example – 17(continue)</vt:lpstr>
      <vt:lpstr>Method 2 ⇒ Example – 18</vt:lpstr>
      <vt:lpstr>Method 2 ⇒ Example – 18(continue)</vt:lpstr>
      <vt:lpstr>Double Integrals  Over General Region - CC</vt:lpstr>
      <vt:lpstr>Procedure to find double integral over General Region - CC</vt:lpstr>
      <vt:lpstr>Strip parallel to X-axis – Limit of Inner Integral</vt:lpstr>
      <vt:lpstr>Strip parallel to X-axis – Limit of outer Integral</vt:lpstr>
      <vt:lpstr>Strip parallel to X-axis</vt:lpstr>
      <vt:lpstr>Strip parallel to Y-axis – Limit of Inner Integral</vt:lpstr>
      <vt:lpstr>Strip parallel to Y-axis – Limit of outer Integral</vt:lpstr>
      <vt:lpstr>Strip parallel to Y-axis</vt:lpstr>
      <vt:lpstr>Division of the Region</vt:lpstr>
      <vt:lpstr>Division of the Region</vt:lpstr>
      <vt:lpstr>Method 3 ⇒ Example – 5</vt:lpstr>
      <vt:lpstr>Method 3 ⇒ Example – 5(or)</vt:lpstr>
      <vt:lpstr>Method 3 ⇒ Example – 8</vt:lpstr>
      <vt:lpstr>Method 3 ⇒ Example – 8(or)</vt:lpstr>
      <vt:lpstr>Method 3 ⇒ Example – 9</vt:lpstr>
      <vt:lpstr>Method 3 ⇒ Example – 9(continue)</vt:lpstr>
      <vt:lpstr>Method 3 ⇒ Example – 9(or)</vt:lpstr>
      <vt:lpstr>Method 3 ⇒ Example – 11</vt:lpstr>
      <vt:lpstr>Method 3 ⇒ Example – 11(continue)</vt:lpstr>
      <vt:lpstr>Method 3 ⇒ Example – 14</vt:lpstr>
      <vt:lpstr>Method 3 ⇒ Example – 14(continue)</vt:lpstr>
      <vt:lpstr>Method 3 ⇒ Example – 19</vt:lpstr>
      <vt:lpstr>Method 3 ⇒ Example – 19(continue)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K. M. Dhamsaniya</dc:creator>
  <cp:lastModifiedBy>   </cp:lastModifiedBy>
  <cp:revision>503</cp:revision>
  <dcterms:created xsi:type="dcterms:W3CDTF">2020-05-01T05:09:15Z</dcterms:created>
  <dcterms:modified xsi:type="dcterms:W3CDTF">2021-01-19T02:25:41Z</dcterms:modified>
</cp:coreProperties>
</file>